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xml" ContentType="application/vnd.openxmlformats-officedocument.presentationml.tags+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ppt/tags/tag3.xml" ContentType="application/vnd.openxmlformats-officedocument.presentationml.tags+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5.xml" ContentType="application/vnd.openxmlformats-officedocument.presentationml.tags+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tags/tag8.xml" ContentType="application/vnd.openxmlformats-officedocument.presentationml.tags+xml"/>
  <Override PartName="/ppt/notesSlides/notesSlide45.xml" ContentType="application/vnd.openxmlformats-officedocument.presentationml.notesSlide+xml"/>
  <Override PartName="/ppt/tags/tag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9"/>
  </p:notesMasterIdLst>
  <p:handoutMasterIdLst>
    <p:handoutMasterId r:id="rId60"/>
  </p:handoutMasterIdLst>
  <p:sldIdLst>
    <p:sldId id="257" r:id="rId3"/>
    <p:sldId id="318" r:id="rId4"/>
    <p:sldId id="297" r:id="rId5"/>
    <p:sldId id="298" r:id="rId6"/>
    <p:sldId id="290" r:id="rId7"/>
    <p:sldId id="262" r:id="rId8"/>
    <p:sldId id="263" r:id="rId9"/>
    <p:sldId id="264" r:id="rId10"/>
    <p:sldId id="291" r:id="rId11"/>
    <p:sldId id="258" r:id="rId12"/>
    <p:sldId id="334" r:id="rId13"/>
    <p:sldId id="260" r:id="rId14"/>
    <p:sldId id="293" r:id="rId15"/>
    <p:sldId id="279" r:id="rId16"/>
    <p:sldId id="280" r:id="rId17"/>
    <p:sldId id="288" r:id="rId18"/>
    <p:sldId id="289" r:id="rId19"/>
    <p:sldId id="281" r:id="rId20"/>
    <p:sldId id="282" r:id="rId21"/>
    <p:sldId id="283" r:id="rId22"/>
    <p:sldId id="286"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292" r:id="rId38"/>
    <p:sldId id="271" r:id="rId39"/>
    <p:sldId id="268" r:id="rId40"/>
    <p:sldId id="269" r:id="rId41"/>
    <p:sldId id="270" r:id="rId42"/>
    <p:sldId id="272" r:id="rId43"/>
    <p:sldId id="275" r:id="rId44"/>
    <p:sldId id="273" r:id="rId45"/>
    <p:sldId id="274" r:id="rId46"/>
    <p:sldId id="277" r:id="rId47"/>
    <p:sldId id="278" r:id="rId48"/>
    <p:sldId id="294" r:id="rId49"/>
    <p:sldId id="295" r:id="rId50"/>
    <p:sldId id="299" r:id="rId51"/>
    <p:sldId id="300" r:id="rId52"/>
    <p:sldId id="301" r:id="rId53"/>
    <p:sldId id="303" r:id="rId54"/>
    <p:sldId id="304" r:id="rId55"/>
    <p:sldId id="333" r:id="rId56"/>
    <p:sldId id="335" r:id="rId57"/>
    <p:sldId id="33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680"/>
    <a:srgbClr val="377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93" autoAdjust="0"/>
    <p:restoredTop sz="94344" autoAdjust="0"/>
  </p:normalViewPr>
  <p:slideViewPr>
    <p:cSldViewPr snapToGrid="0">
      <p:cViewPr>
        <p:scale>
          <a:sx n="100" d="100"/>
          <a:sy n="100" d="100"/>
        </p:scale>
        <p:origin x="-638" y="-595"/>
      </p:cViewPr>
      <p:guideLst>
        <p:guide orient="horz" pos="2160"/>
        <p:guide pos="3840"/>
      </p:guideLst>
    </p:cSldViewPr>
  </p:slideViewPr>
  <p:notesTextViewPr>
    <p:cViewPr>
      <p:scale>
        <a:sx n="1" d="1"/>
        <a:sy n="1" d="1"/>
      </p:scale>
      <p:origin x="0" y="0"/>
    </p:cViewPr>
  </p:notesTextViewPr>
  <p:notesViewPr>
    <p:cSldViewPr snapToGrid="0" showGuides="1">
      <p:cViewPr varScale="1">
        <p:scale>
          <a:sx n="101" d="100"/>
          <a:sy n="101" d="100"/>
        </p:scale>
        <p:origin x="-318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matthewjsmith\Desktop\R34\Papers\RCT%20Skill%20Change%20Paper\Figures%20for%20R34%20RCT%20Pap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matthewjsmith\Desktop\R34\Papers\RCT%20Skill%20Change%20Paper\Figures%20for%20R34%20RCT%20Pap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matthewjsmith\Desktop\R34\Papers\RCT%20Skill%20Change%20Paper\Figures%20for%20R34%20RCT%20Pap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matthewjsmith\Desktop\R34\Papers\RCT%20Skill%20Change%20Paper\Figures%20for%20R34%20RCT%20Pa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5040590856375494E-2"/>
          <c:y val="8.6666666666666697E-2"/>
          <c:w val="0.78010906403689795"/>
          <c:h val="0.82666666666666699"/>
        </c:manualLayout>
      </c:layout>
      <c:barChart>
        <c:barDir val="col"/>
        <c:grouping val="clustered"/>
        <c:varyColors val="0"/>
        <c:ser>
          <c:idx val="0"/>
          <c:order val="0"/>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Sheet1!$A$2:$B$2</c:f>
              <c:numCache>
                <c:formatCode>0%</c:formatCode>
                <c:ptCount val="2"/>
                <c:pt idx="0">
                  <c:v>0.25</c:v>
                </c:pt>
                <c:pt idx="1">
                  <c:v>0.25</c:v>
                </c:pt>
              </c:numCache>
            </c:numRef>
          </c:val>
          <c:extLst xmlns:c16r2="http://schemas.microsoft.com/office/drawing/2015/06/chart">
            <c:ext xmlns:c16="http://schemas.microsoft.com/office/drawing/2014/chart" uri="{C3380CC4-5D6E-409C-BE32-E72D297353CC}">
              <c16:uniqueId val="{00000000-16FD-A349-82DD-64357C53B5FC}"/>
            </c:ext>
          </c:extLst>
        </c:ser>
        <c:ser>
          <c:idx val="1"/>
          <c:order val="1"/>
          <c:spPr>
            <a:solidFill>
              <a:srgbClr val="FFC000"/>
            </a:solidFill>
          </c:spPr>
          <c:invertIfNegative val="0"/>
          <c:dLbls>
            <c:dLbl>
              <c:idx val="0"/>
              <c:layout>
                <c:manualLayout>
                  <c:x val="-1.6181229773462799E-3"/>
                  <c:y val="8.029508126241570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6FD-A349-82DD-64357C53B5FC}"/>
                </c:ext>
              </c:extLst>
            </c:dLbl>
            <c:dLbl>
              <c:idx val="1"/>
              <c:layout>
                <c:manualLayout>
                  <c:x val="-3.23624595469267E-3"/>
                  <c:y val="2.8103278441845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6FD-A349-82DD-64357C53B5FC}"/>
                </c:ext>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Sheet1!$A$3:$B$3</c:f>
              <c:numCache>
                <c:formatCode>0%</c:formatCode>
                <c:ptCount val="2"/>
                <c:pt idx="0">
                  <c:v>0.51</c:v>
                </c:pt>
                <c:pt idx="1">
                  <c:v>0.53</c:v>
                </c:pt>
              </c:numCache>
            </c:numRef>
          </c:val>
          <c:extLst xmlns:c16r2="http://schemas.microsoft.com/office/drawing/2015/06/chart">
            <c:ext xmlns:c16="http://schemas.microsoft.com/office/drawing/2014/chart" uri="{C3380CC4-5D6E-409C-BE32-E72D297353CC}">
              <c16:uniqueId val="{00000003-16FD-A349-82DD-64357C53B5FC}"/>
            </c:ext>
          </c:extLst>
        </c:ser>
        <c:dLbls>
          <c:showLegendKey val="0"/>
          <c:showVal val="0"/>
          <c:showCatName val="0"/>
          <c:showSerName val="0"/>
          <c:showPercent val="0"/>
          <c:showBubbleSize val="0"/>
        </c:dLbls>
        <c:gapWidth val="150"/>
        <c:axId val="53574272"/>
        <c:axId val="53580160"/>
      </c:barChart>
      <c:catAx>
        <c:axId val="53574272"/>
        <c:scaling>
          <c:orientation val="minMax"/>
        </c:scaling>
        <c:delete val="1"/>
        <c:axPos val="b"/>
        <c:majorTickMark val="out"/>
        <c:minorTickMark val="none"/>
        <c:tickLblPos val="nextTo"/>
        <c:crossAx val="53580160"/>
        <c:crosses val="autoZero"/>
        <c:auto val="1"/>
        <c:lblAlgn val="ctr"/>
        <c:lblOffset val="100"/>
        <c:noMultiLvlLbl val="0"/>
      </c:catAx>
      <c:valAx>
        <c:axId val="53580160"/>
        <c:scaling>
          <c:orientation val="minMax"/>
        </c:scaling>
        <c:delete val="0"/>
        <c:axPos val="l"/>
        <c:majorGridlines/>
        <c:numFmt formatCode="0%" sourceLinked="1"/>
        <c:majorTickMark val="out"/>
        <c:minorTickMark val="none"/>
        <c:tickLblPos val="nextTo"/>
        <c:txPr>
          <a:bodyPr/>
          <a:lstStyle/>
          <a:p>
            <a:pPr>
              <a:defRPr sz="2000"/>
            </a:pPr>
            <a:endParaRPr lang="en-US"/>
          </a:p>
        </c:txPr>
        <c:crossAx val="53574272"/>
        <c:crosses val="autoZero"/>
        <c:crossBetween val="between"/>
      </c:valAx>
    </c:plotArea>
    <c:legend>
      <c:legendPos val="r"/>
      <c:legendEntry>
        <c:idx val="0"/>
        <c:txPr>
          <a:bodyPr/>
          <a:lstStyle/>
          <a:p>
            <a:pPr>
              <a:defRPr sz="2000"/>
            </a:pPr>
            <a:endParaRPr lang="en-US"/>
          </a:p>
        </c:txPr>
      </c:legendEntry>
      <c:legendEntry>
        <c:idx val="1"/>
        <c:txPr>
          <a:bodyPr/>
          <a:lstStyle/>
          <a:p>
            <a:pPr>
              <a:defRPr sz="2000"/>
            </a:pPr>
            <a:endParaRPr lang="en-US"/>
          </a:p>
        </c:txPr>
      </c:legendEntry>
      <c:layout>
        <c:manualLayout>
          <c:xMode val="edge"/>
          <c:yMode val="edge"/>
          <c:x val="0.81410429885584701"/>
          <c:y val="7.5063572208038901E-2"/>
          <c:w val="0.182734694500397"/>
          <c:h val="0.68110551181102397"/>
        </c:manualLayout>
      </c:layout>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53809295785823E-2"/>
          <c:y val="0.11710666375036453"/>
          <c:w val="0.86510170603674541"/>
          <c:h val="0.65883967629046369"/>
        </c:manualLayout>
      </c:layout>
      <c:lineChart>
        <c:grouping val="standard"/>
        <c:varyColors val="0"/>
        <c:ser>
          <c:idx val="0"/>
          <c:order val="0"/>
          <c:tx>
            <c:strRef>
              <c:f>Sheet1!$A$4</c:f>
              <c:strCache>
                <c:ptCount val="1"/>
                <c:pt idx="0">
                  <c:v>SAU Only</c:v>
                </c:pt>
              </c:strCache>
            </c:strRef>
          </c:tx>
          <c:spPr>
            <a:ln w="50800" cap="rnd">
              <a:solidFill>
                <a:schemeClr val="accent3"/>
              </a:solidFill>
              <a:round/>
            </a:ln>
            <a:effectLst/>
          </c:spPr>
          <c:marker>
            <c:symbol val="none"/>
          </c:marker>
          <c:dPt>
            <c:idx val="1"/>
            <c:bubble3D val="0"/>
            <c:spPr>
              <a:ln w="50800" cap="rnd">
                <a:solidFill>
                  <a:srgbClr val="FFC000"/>
                </a:solidFill>
                <a:round/>
              </a:ln>
              <a:effectLst/>
            </c:spPr>
            <c:extLst xmlns:c16r2="http://schemas.microsoft.com/office/drawing/2015/06/chart">
              <c:ext xmlns:c16="http://schemas.microsoft.com/office/drawing/2014/chart" uri="{C3380CC4-5D6E-409C-BE32-E72D297353CC}">
                <c16:uniqueId val="{00000002-8F29-214C-ADE4-DC8834A62410}"/>
              </c:ext>
            </c:extLst>
          </c:dPt>
          <c:cat>
            <c:strRef>
              <c:f>Sheet1!$B$3:$C$3</c:f>
              <c:strCache>
                <c:ptCount val="2"/>
                <c:pt idx="0">
                  <c:v>Pre-Test</c:v>
                </c:pt>
                <c:pt idx="1">
                  <c:v>Post-Test</c:v>
                </c:pt>
              </c:strCache>
            </c:strRef>
          </c:cat>
          <c:val>
            <c:numRef>
              <c:f>Sheet1!$B$4:$C$4</c:f>
              <c:numCache>
                <c:formatCode>General</c:formatCode>
                <c:ptCount val="2"/>
                <c:pt idx="0">
                  <c:v>2.9020000000000001</c:v>
                </c:pt>
                <c:pt idx="1">
                  <c:v>2.6429999999999998</c:v>
                </c:pt>
              </c:numCache>
            </c:numRef>
          </c:val>
          <c:smooth val="0"/>
          <c:extLst xmlns:c16r2="http://schemas.microsoft.com/office/drawing/2015/06/chart">
            <c:ext xmlns:c16="http://schemas.microsoft.com/office/drawing/2014/chart" uri="{C3380CC4-5D6E-409C-BE32-E72D297353CC}">
              <c16:uniqueId val="{00000000-ED67-0D46-8EC6-5BBF9A7B29D1}"/>
            </c:ext>
          </c:extLst>
        </c:ser>
        <c:ser>
          <c:idx val="1"/>
          <c:order val="1"/>
          <c:tx>
            <c:strRef>
              <c:f>Sheet1!$A$5</c:f>
              <c:strCache>
                <c:ptCount val="1"/>
                <c:pt idx="0">
                  <c:v>SAU+VIT-TAY</c:v>
                </c:pt>
              </c:strCache>
            </c:strRef>
          </c:tx>
          <c:spPr>
            <a:ln w="28575" cap="rnd">
              <a:solidFill>
                <a:srgbClr val="002060"/>
              </a:solidFill>
              <a:round/>
            </a:ln>
            <a:effectLst/>
          </c:spPr>
          <c:marker>
            <c:symbol val="none"/>
          </c:marker>
          <c:dPt>
            <c:idx val="1"/>
            <c:bubble3D val="0"/>
            <c:spPr>
              <a:ln w="50800" cap="rnd">
                <a:solidFill>
                  <a:srgbClr val="002060"/>
                </a:solidFill>
                <a:round/>
              </a:ln>
              <a:effectLst/>
            </c:spPr>
            <c:extLst xmlns:c16r2="http://schemas.microsoft.com/office/drawing/2015/06/chart">
              <c:ext xmlns:c16="http://schemas.microsoft.com/office/drawing/2014/chart" uri="{C3380CC4-5D6E-409C-BE32-E72D297353CC}">
                <c16:uniqueId val="{00000002-ED67-0D46-8EC6-5BBF9A7B29D1}"/>
              </c:ext>
            </c:extLst>
          </c:dPt>
          <c:cat>
            <c:strRef>
              <c:f>Sheet1!$B$3:$C$3</c:f>
              <c:strCache>
                <c:ptCount val="2"/>
                <c:pt idx="0">
                  <c:v>Pre-Test</c:v>
                </c:pt>
                <c:pt idx="1">
                  <c:v>Post-Test</c:v>
                </c:pt>
              </c:strCache>
            </c:strRef>
          </c:cat>
          <c:val>
            <c:numRef>
              <c:f>Sheet1!$B$5:$C$5</c:f>
              <c:numCache>
                <c:formatCode>General</c:formatCode>
                <c:ptCount val="2"/>
                <c:pt idx="0">
                  <c:v>3.0680000000000001</c:v>
                </c:pt>
                <c:pt idx="1">
                  <c:v>3.6549999999999998</c:v>
                </c:pt>
              </c:numCache>
            </c:numRef>
          </c:val>
          <c:smooth val="0"/>
          <c:extLst xmlns:c16r2="http://schemas.microsoft.com/office/drawing/2015/06/chart">
            <c:ext xmlns:c16="http://schemas.microsoft.com/office/drawing/2014/chart" uri="{C3380CC4-5D6E-409C-BE32-E72D297353CC}">
              <c16:uniqueId val="{00000003-ED67-0D46-8EC6-5BBF9A7B29D1}"/>
            </c:ext>
          </c:extLst>
        </c:ser>
        <c:dLbls>
          <c:showLegendKey val="0"/>
          <c:showVal val="0"/>
          <c:showCatName val="0"/>
          <c:showSerName val="0"/>
          <c:showPercent val="0"/>
          <c:showBubbleSize val="0"/>
        </c:dLbls>
        <c:marker val="1"/>
        <c:smooth val="0"/>
        <c:axId val="54005120"/>
        <c:axId val="54006912"/>
      </c:lineChart>
      <c:catAx>
        <c:axId val="5400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06912"/>
        <c:crosses val="autoZero"/>
        <c:auto val="1"/>
        <c:lblAlgn val="ctr"/>
        <c:lblOffset val="100"/>
        <c:noMultiLvlLbl val="0"/>
      </c:catAx>
      <c:valAx>
        <c:axId val="54006912"/>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05120"/>
        <c:crosses val="autoZero"/>
        <c:crossBetween val="between"/>
        <c:maj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Sheet1!$A$9</c:f>
              <c:strCache>
                <c:ptCount val="1"/>
                <c:pt idx="0">
                  <c:v>SAU Only</c:v>
                </c:pt>
              </c:strCache>
            </c:strRef>
          </c:tx>
          <c:spPr>
            <a:ln w="50800" cap="rnd">
              <a:solidFill>
                <a:srgbClr val="FFC000"/>
              </a:solidFill>
              <a:round/>
            </a:ln>
            <a:effectLst/>
          </c:spPr>
          <c:marker>
            <c:symbol val="none"/>
          </c:marker>
          <c:cat>
            <c:strRef>
              <c:f>Sheet1!$B$8:$C$8</c:f>
              <c:strCache>
                <c:ptCount val="2"/>
                <c:pt idx="0">
                  <c:v>Pre-Test</c:v>
                </c:pt>
                <c:pt idx="1">
                  <c:v>Post-Test</c:v>
                </c:pt>
              </c:strCache>
            </c:strRef>
          </c:cat>
          <c:val>
            <c:numRef>
              <c:f>Sheet1!$B$9:$C$9</c:f>
              <c:numCache>
                <c:formatCode>General</c:formatCode>
                <c:ptCount val="2"/>
                <c:pt idx="0">
                  <c:v>45.929000000000002</c:v>
                </c:pt>
                <c:pt idx="1">
                  <c:v>43.618000000000002</c:v>
                </c:pt>
              </c:numCache>
            </c:numRef>
          </c:val>
          <c:smooth val="0"/>
          <c:extLst xmlns:c16r2="http://schemas.microsoft.com/office/drawing/2015/06/chart">
            <c:ext xmlns:c16="http://schemas.microsoft.com/office/drawing/2014/chart" uri="{C3380CC4-5D6E-409C-BE32-E72D297353CC}">
              <c16:uniqueId val="{00000000-893C-8940-B210-ED0347EBA0FE}"/>
            </c:ext>
          </c:extLst>
        </c:ser>
        <c:ser>
          <c:idx val="1"/>
          <c:order val="1"/>
          <c:tx>
            <c:strRef>
              <c:f>Sheet1!$A$10</c:f>
              <c:strCache>
                <c:ptCount val="1"/>
                <c:pt idx="0">
                  <c:v>SAU+VIT-TAY</c:v>
                </c:pt>
              </c:strCache>
            </c:strRef>
          </c:tx>
          <c:spPr>
            <a:ln w="50800" cap="rnd">
              <a:solidFill>
                <a:srgbClr val="002060"/>
              </a:solidFill>
              <a:round/>
            </a:ln>
            <a:effectLst/>
          </c:spPr>
          <c:marker>
            <c:symbol val="none"/>
          </c:marker>
          <c:cat>
            <c:strRef>
              <c:f>Sheet1!$B$8:$C$8</c:f>
              <c:strCache>
                <c:ptCount val="2"/>
                <c:pt idx="0">
                  <c:v>Pre-Test</c:v>
                </c:pt>
                <c:pt idx="1">
                  <c:v>Post-Test</c:v>
                </c:pt>
              </c:strCache>
            </c:strRef>
          </c:cat>
          <c:val>
            <c:numRef>
              <c:f>Sheet1!$B$10:$C$10</c:f>
              <c:numCache>
                <c:formatCode>General</c:formatCode>
                <c:ptCount val="2"/>
                <c:pt idx="0">
                  <c:v>46.805</c:v>
                </c:pt>
                <c:pt idx="1">
                  <c:v>49.61</c:v>
                </c:pt>
              </c:numCache>
            </c:numRef>
          </c:val>
          <c:smooth val="0"/>
          <c:extLst xmlns:c16r2="http://schemas.microsoft.com/office/drawing/2015/06/chart">
            <c:ext xmlns:c16="http://schemas.microsoft.com/office/drawing/2014/chart" uri="{C3380CC4-5D6E-409C-BE32-E72D297353CC}">
              <c16:uniqueId val="{00000001-893C-8940-B210-ED0347EBA0FE}"/>
            </c:ext>
          </c:extLst>
        </c:ser>
        <c:dLbls>
          <c:showLegendKey val="0"/>
          <c:showVal val="0"/>
          <c:showCatName val="0"/>
          <c:showSerName val="0"/>
          <c:showPercent val="0"/>
          <c:showBubbleSize val="0"/>
        </c:dLbls>
        <c:marker val="1"/>
        <c:smooth val="0"/>
        <c:axId val="54032640"/>
        <c:axId val="54042624"/>
      </c:lineChart>
      <c:catAx>
        <c:axId val="5403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42624"/>
        <c:crosses val="autoZero"/>
        <c:auto val="1"/>
        <c:lblAlgn val="ctr"/>
        <c:lblOffset val="100"/>
        <c:noMultiLvlLbl val="0"/>
      </c:catAx>
      <c:valAx>
        <c:axId val="54042624"/>
        <c:scaling>
          <c:orientation val="minMax"/>
          <c:max val="50"/>
          <c:min val="4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32640"/>
        <c:crosses val="autoZero"/>
        <c:crossBetween val="between"/>
        <c:majorUnit val="4"/>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Sheet1!$A$26:$A$27</c:f>
              <c:strCache>
                <c:ptCount val="2"/>
                <c:pt idx="0">
                  <c:v>SAU Only</c:v>
                </c:pt>
                <c:pt idx="1">
                  <c:v>SAU+VIT-TAY</c:v>
                </c:pt>
              </c:strCache>
            </c:strRef>
          </c:cat>
          <c:val>
            <c:numRef>
              <c:f>Sheet1!$B$26:$B$27</c:f>
              <c:numCache>
                <c:formatCode>0.0%</c:formatCode>
                <c:ptCount val="2"/>
                <c:pt idx="0">
                  <c:v>0</c:v>
                </c:pt>
                <c:pt idx="1">
                  <c:v>0.22900000000000001</c:v>
                </c:pt>
              </c:numCache>
            </c:numRef>
          </c:val>
          <c:extLst xmlns:c16r2="http://schemas.microsoft.com/office/drawing/2015/06/chart">
            <c:ext xmlns:c16="http://schemas.microsoft.com/office/drawing/2014/chart" uri="{C3380CC4-5D6E-409C-BE32-E72D297353CC}">
              <c16:uniqueId val="{00000000-4F32-604A-ABA2-8E1FB5BE95CC}"/>
            </c:ext>
          </c:extLst>
        </c:ser>
        <c:dLbls>
          <c:showLegendKey val="0"/>
          <c:showVal val="0"/>
          <c:showCatName val="0"/>
          <c:showSerName val="0"/>
          <c:showPercent val="0"/>
          <c:showBubbleSize val="0"/>
        </c:dLbls>
        <c:gapWidth val="219"/>
        <c:overlap val="-27"/>
        <c:axId val="54092544"/>
        <c:axId val="54094080"/>
      </c:barChart>
      <c:catAx>
        <c:axId val="54092544"/>
        <c:scaling>
          <c:orientation val="minMax"/>
        </c:scaling>
        <c:delete val="1"/>
        <c:axPos val="b"/>
        <c:numFmt formatCode="General" sourceLinked="1"/>
        <c:majorTickMark val="none"/>
        <c:minorTickMark val="none"/>
        <c:tickLblPos val="nextTo"/>
        <c:crossAx val="54094080"/>
        <c:crosses val="autoZero"/>
        <c:auto val="1"/>
        <c:lblAlgn val="ctr"/>
        <c:lblOffset val="100"/>
        <c:noMultiLvlLbl val="0"/>
      </c:catAx>
      <c:valAx>
        <c:axId val="54094080"/>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092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6582323884418"/>
          <c:y val="9.8911636045494314E-2"/>
          <c:w val="0.87373027477689669"/>
          <c:h val="0.71255468066491701"/>
        </c:manualLayout>
      </c:layout>
      <c:lineChart>
        <c:grouping val="standard"/>
        <c:varyColors val="0"/>
        <c:ser>
          <c:idx val="0"/>
          <c:order val="0"/>
          <c:tx>
            <c:strRef>
              <c:f>Sheet1!$A$32</c:f>
              <c:strCache>
                <c:ptCount val="1"/>
                <c:pt idx="0">
                  <c:v>SAU Only</c:v>
                </c:pt>
              </c:strCache>
            </c:strRef>
          </c:tx>
          <c:spPr>
            <a:ln w="38100" cap="rnd">
              <a:solidFill>
                <a:srgbClr val="FFC000"/>
              </a:solidFill>
              <a:round/>
            </a:ln>
            <a:effectLst/>
          </c:spPr>
          <c:marker>
            <c:symbol val="none"/>
          </c:marker>
          <c:cat>
            <c:strRef>
              <c:f>Sheet1!$B$31:$C$31</c:f>
              <c:strCache>
                <c:ptCount val="2"/>
                <c:pt idx="0">
                  <c:v>Pre-Test</c:v>
                </c:pt>
                <c:pt idx="1">
                  <c:v>Post-Test</c:v>
                </c:pt>
              </c:strCache>
            </c:strRef>
          </c:cat>
          <c:val>
            <c:numRef>
              <c:f>Sheet1!$B$32:$C$32</c:f>
              <c:numCache>
                <c:formatCode>General</c:formatCode>
                <c:ptCount val="2"/>
                <c:pt idx="0">
                  <c:v>1.9319999999999999</c:v>
                </c:pt>
                <c:pt idx="1">
                  <c:v>1.9950000000000001</c:v>
                </c:pt>
              </c:numCache>
            </c:numRef>
          </c:val>
          <c:smooth val="0"/>
          <c:extLst xmlns:c16r2="http://schemas.microsoft.com/office/drawing/2015/06/chart">
            <c:ext xmlns:c16="http://schemas.microsoft.com/office/drawing/2014/chart" uri="{C3380CC4-5D6E-409C-BE32-E72D297353CC}">
              <c16:uniqueId val="{00000000-FB71-344C-8795-8A7351ED0496}"/>
            </c:ext>
          </c:extLst>
        </c:ser>
        <c:ser>
          <c:idx val="1"/>
          <c:order val="1"/>
          <c:tx>
            <c:strRef>
              <c:f>Sheet1!$A$33</c:f>
              <c:strCache>
                <c:ptCount val="1"/>
                <c:pt idx="0">
                  <c:v>SAU+VIT-TAY</c:v>
                </c:pt>
              </c:strCache>
            </c:strRef>
          </c:tx>
          <c:spPr>
            <a:ln w="38100" cap="rnd">
              <a:solidFill>
                <a:srgbClr val="002060"/>
              </a:solidFill>
              <a:round/>
            </a:ln>
            <a:effectLst/>
          </c:spPr>
          <c:marker>
            <c:symbol val="none"/>
          </c:marker>
          <c:cat>
            <c:strRef>
              <c:f>Sheet1!$B$31:$C$31</c:f>
              <c:strCache>
                <c:ptCount val="2"/>
                <c:pt idx="0">
                  <c:v>Pre-Test</c:v>
                </c:pt>
                <c:pt idx="1">
                  <c:v>Post-Test</c:v>
                </c:pt>
              </c:strCache>
            </c:strRef>
          </c:cat>
          <c:val>
            <c:numRef>
              <c:f>Sheet1!$B$33:$C$33</c:f>
              <c:numCache>
                <c:formatCode>General</c:formatCode>
                <c:ptCount val="2"/>
                <c:pt idx="0">
                  <c:v>2.5529999999999999</c:v>
                </c:pt>
                <c:pt idx="1">
                  <c:v>1.9830000000000001</c:v>
                </c:pt>
              </c:numCache>
            </c:numRef>
          </c:val>
          <c:smooth val="0"/>
          <c:extLst xmlns:c16r2="http://schemas.microsoft.com/office/drawing/2015/06/chart">
            <c:ext xmlns:c16="http://schemas.microsoft.com/office/drawing/2014/chart" uri="{C3380CC4-5D6E-409C-BE32-E72D297353CC}">
              <c16:uniqueId val="{00000001-FB71-344C-8795-8A7351ED0496}"/>
            </c:ext>
          </c:extLst>
        </c:ser>
        <c:dLbls>
          <c:showLegendKey val="0"/>
          <c:showVal val="0"/>
          <c:showCatName val="0"/>
          <c:showSerName val="0"/>
          <c:showPercent val="0"/>
          <c:showBubbleSize val="0"/>
        </c:dLbls>
        <c:marker val="1"/>
        <c:smooth val="0"/>
        <c:axId val="54123904"/>
        <c:axId val="54125696"/>
      </c:lineChart>
      <c:catAx>
        <c:axId val="5412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125696"/>
        <c:crosses val="autoZero"/>
        <c:auto val="1"/>
        <c:lblAlgn val="ctr"/>
        <c:lblOffset val="100"/>
        <c:noMultiLvlLbl val="0"/>
      </c:catAx>
      <c:valAx>
        <c:axId val="54125696"/>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4123904"/>
        <c:crosses val="autoZero"/>
        <c:crossBetween val="between"/>
        <c:maj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00578-0035-43DC-A15C-8EF8227F0706}" type="doc">
      <dgm:prSet loTypeId="urn:microsoft.com/office/officeart/2011/layout/HexagonRadial" loCatId="cycle" qsTypeId="urn:microsoft.com/office/officeart/2005/8/quickstyle/simple5" qsCatId="simple" csTypeId="urn:microsoft.com/office/officeart/2005/8/colors/accent0_2" csCatId="mainScheme" phldr="1"/>
      <dgm:spPr/>
      <dgm:t>
        <a:bodyPr/>
        <a:lstStyle/>
        <a:p>
          <a:endParaRPr lang="en-US"/>
        </a:p>
      </dgm:t>
    </dgm:pt>
    <dgm:pt modelId="{8320F400-BA51-41B8-A55E-492659C6AE9B}">
      <dgm:prSet custT="1"/>
      <dgm:spPr>
        <a:xfrm>
          <a:off x="1969382" y="1974536"/>
          <a:ext cx="2511220" cy="2172307"/>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228600">
            <a:schemeClr val="accent1">
              <a:satMod val="175000"/>
              <a:alpha val="40000"/>
            </a:schemeClr>
          </a:glow>
          <a:outerShdw blurRad="57150" dist="19050" dir="5400000" algn="ctr" rotWithShape="0">
            <a:srgbClr val="000000">
              <a:alpha val="63000"/>
            </a:srgbClr>
          </a:outerShdw>
        </a:effectLst>
      </dgm:spPr>
      <dgm:t>
        <a:bodyPr/>
        <a:lstStyle/>
        <a:p>
          <a:pPr>
            <a:buNone/>
          </a:pPr>
          <a:r>
            <a:rPr lang="en-US" sz="1400" b="1" dirty="0">
              <a:solidFill>
                <a:srgbClr val="44546A">
                  <a:hueOff val="0"/>
                  <a:satOff val="0"/>
                  <a:lumOff val="0"/>
                  <a:alphaOff val="0"/>
                </a:srgbClr>
              </a:solidFill>
              <a:latin typeface="Calibri" panose="020F0502020204030204"/>
              <a:ea typeface="+mn-ea"/>
              <a:cs typeface="+mn-cs"/>
            </a:rPr>
            <a:t>Job Seeker</a:t>
          </a:r>
        </a:p>
      </dgm:t>
    </dgm:pt>
    <dgm:pt modelId="{1CD20370-2CDC-43AA-9D8D-621BF52A4FA5}" type="parTrans" cxnId="{46C1E37F-C7C6-419C-B746-5E259DCC4B36}">
      <dgm:prSet/>
      <dgm:spPr/>
      <dgm:t>
        <a:bodyPr/>
        <a:lstStyle/>
        <a:p>
          <a:endParaRPr lang="en-US"/>
        </a:p>
      </dgm:t>
    </dgm:pt>
    <dgm:pt modelId="{C6732E95-8EEE-4600-A6B0-2E356DDEC0D6}" type="sibTrans" cxnId="{46C1E37F-C7C6-419C-B746-5E259DCC4B36}">
      <dgm:prSet/>
      <dgm:spPr/>
      <dgm:t>
        <a:bodyPr/>
        <a:lstStyle/>
        <a:p>
          <a:endParaRPr lang="en-US"/>
        </a:p>
      </dgm:t>
    </dgm:pt>
    <dgm:pt modelId="{0521C94A-C82A-4C11-AA84-7A8930135412}">
      <dgm:prSet custT="1"/>
      <dgm:spPr>
        <a:xfrm>
          <a:off x="2114156" y="-57901"/>
          <a:ext cx="2231019" cy="1893792"/>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None/>
          </a:pPr>
          <a:r>
            <a:rPr lang="en-US" sz="1400" b="1" dirty="0">
              <a:solidFill>
                <a:srgbClr val="44546A">
                  <a:hueOff val="0"/>
                  <a:satOff val="0"/>
                  <a:lumOff val="0"/>
                  <a:alphaOff val="0"/>
                </a:srgbClr>
              </a:solidFill>
              <a:latin typeface="Calibri" panose="020F0502020204030204"/>
              <a:ea typeface="+mn-ea"/>
              <a:cs typeface="+mn-cs"/>
            </a:rPr>
            <a:t>Discovery Process</a:t>
          </a:r>
        </a:p>
      </dgm:t>
      <dgm:extLst>
        <a:ext uri="{E40237B7-FDA0-4F09-8148-C483321AD2D9}">
          <dgm14:cNvPr xmlns:dgm14="http://schemas.microsoft.com/office/drawing/2010/diagram" id="0" name="" descr="The hexagon starting on the top are Discovery Process- comprehensive assessment of interests, skills and conditions for employment. then going clockwise from right to left are " title="top hexagon"/>
        </a:ext>
      </dgm:extLst>
    </dgm:pt>
    <dgm:pt modelId="{41EB098A-145E-4939-98BA-88B8C3DC011A}" type="parTrans" cxnId="{C6C73114-1638-40BE-8A44-36681FF7912D}">
      <dgm:prSet/>
      <dgm:spPr/>
      <dgm:t>
        <a:bodyPr/>
        <a:lstStyle/>
        <a:p>
          <a:endParaRPr lang="en-US"/>
        </a:p>
      </dgm:t>
    </dgm:pt>
    <dgm:pt modelId="{48CE5E23-693B-42F3-BE4C-2ECADBE12B5D}" type="sibTrans" cxnId="{C6C73114-1638-40BE-8A44-36681FF7912D}">
      <dgm:prSet/>
      <dgm:spPr/>
      <dgm:t>
        <a:bodyPr/>
        <a:lstStyle/>
        <a:p>
          <a:endParaRPr lang="en-US"/>
        </a:p>
      </dgm:t>
    </dgm:pt>
    <dgm:pt modelId="{980CEDCA-68E1-4269-9F53-7C88B878270B}">
      <dgm:prSet custT="1"/>
      <dgm:spPr>
        <a:xfrm>
          <a:off x="2114156" y="-57901"/>
          <a:ext cx="2231019" cy="1893792"/>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Char char="•"/>
          </a:pPr>
          <a:r>
            <a:rPr lang="en-US" sz="1000" b="1" dirty="0">
              <a:solidFill>
                <a:srgbClr val="44546A">
                  <a:hueOff val="0"/>
                  <a:satOff val="0"/>
                  <a:lumOff val="0"/>
                  <a:alphaOff val="0"/>
                </a:srgbClr>
              </a:solidFill>
              <a:latin typeface="Calibri" panose="020F0502020204030204"/>
              <a:ea typeface="+mn-ea"/>
              <a:cs typeface="+mn-cs"/>
            </a:rPr>
            <a:t>Comprehensive assessment of interests, skills, and conditions for employment</a:t>
          </a:r>
        </a:p>
      </dgm:t>
    </dgm:pt>
    <dgm:pt modelId="{396A538C-0A71-4C4B-9687-ED2678D2E481}" type="parTrans" cxnId="{DC3AD411-33A9-49F6-8B2D-DAC4575CC39D}">
      <dgm:prSet/>
      <dgm:spPr/>
      <dgm:t>
        <a:bodyPr/>
        <a:lstStyle/>
        <a:p>
          <a:endParaRPr lang="en-US"/>
        </a:p>
      </dgm:t>
    </dgm:pt>
    <dgm:pt modelId="{07197749-A62A-40D9-8345-3749CCBA5B15}" type="sibTrans" cxnId="{DC3AD411-33A9-49F6-8B2D-DAC4575CC39D}">
      <dgm:prSet/>
      <dgm:spPr/>
      <dgm:t>
        <a:bodyPr/>
        <a:lstStyle/>
        <a:p>
          <a:endParaRPr lang="en-US"/>
        </a:p>
      </dgm:t>
    </dgm:pt>
    <dgm:pt modelId="{514DDC3C-401C-407E-80A0-5BB4EC8748BF}">
      <dgm:prSet custT="1"/>
      <dgm:spPr>
        <a:xfrm>
          <a:off x="4024563" y="1062075"/>
          <a:ext cx="2184922" cy="1843907"/>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None/>
          </a:pPr>
          <a:r>
            <a:rPr lang="en-US" sz="1400" b="1" dirty="0">
              <a:solidFill>
                <a:srgbClr val="44546A">
                  <a:hueOff val="0"/>
                  <a:satOff val="0"/>
                  <a:lumOff val="0"/>
                  <a:alphaOff val="0"/>
                </a:srgbClr>
              </a:solidFill>
              <a:latin typeface="Calibri" panose="020F0502020204030204"/>
              <a:ea typeface="+mn-ea"/>
              <a:cs typeface="+mn-cs"/>
            </a:rPr>
            <a:t>Vocational Profile</a:t>
          </a:r>
        </a:p>
      </dgm:t>
    </dgm:pt>
    <dgm:pt modelId="{2117878C-41E4-4218-9D2A-60E2AF1C84FA}" type="parTrans" cxnId="{4A242EBA-4304-46DD-B2A9-B48A93EC85EA}">
      <dgm:prSet/>
      <dgm:spPr/>
      <dgm:t>
        <a:bodyPr/>
        <a:lstStyle/>
        <a:p>
          <a:endParaRPr lang="en-US"/>
        </a:p>
      </dgm:t>
    </dgm:pt>
    <dgm:pt modelId="{55962884-3716-4C9F-87C4-0ACD89017DA1}" type="sibTrans" cxnId="{4A242EBA-4304-46DD-B2A9-B48A93EC85EA}">
      <dgm:prSet/>
      <dgm:spPr/>
      <dgm:t>
        <a:bodyPr/>
        <a:lstStyle/>
        <a:p>
          <a:endParaRPr lang="en-US"/>
        </a:p>
      </dgm:t>
    </dgm:pt>
    <dgm:pt modelId="{A26B40CD-BB5F-42C4-8A49-3893DAE8BE93}">
      <dgm:prSet custT="1"/>
      <dgm:spPr>
        <a:xfrm>
          <a:off x="4024563" y="1062075"/>
          <a:ext cx="2184922" cy="1843907"/>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Char char="•"/>
          </a:pPr>
          <a:r>
            <a:rPr lang="en-US" sz="1000" b="1" dirty="0">
              <a:solidFill>
                <a:srgbClr val="44546A">
                  <a:hueOff val="0"/>
                  <a:satOff val="0"/>
                  <a:lumOff val="0"/>
                  <a:alphaOff val="0"/>
                </a:srgbClr>
              </a:solidFill>
              <a:latin typeface="Calibri" panose="020F0502020204030204"/>
              <a:ea typeface="+mn-ea"/>
              <a:cs typeface="+mn-cs"/>
            </a:rPr>
            <a:t>A robust, strengths-based narrative of the job seeker that translates </a:t>
          </a:r>
          <a:r>
            <a:rPr lang="en-US" sz="1000" b="1" i="1" dirty="0">
              <a:solidFill>
                <a:srgbClr val="44546A">
                  <a:hueOff val="0"/>
                  <a:satOff val="0"/>
                  <a:lumOff val="0"/>
                  <a:alphaOff val="0"/>
                </a:srgbClr>
              </a:solidFill>
              <a:latin typeface="Calibri" panose="020F0502020204030204"/>
              <a:ea typeface="+mn-ea"/>
              <a:cs typeface="+mn-cs"/>
            </a:rPr>
            <a:t>discovered</a:t>
          </a:r>
          <a:r>
            <a:rPr lang="en-US" sz="1000" b="1" dirty="0">
              <a:solidFill>
                <a:srgbClr val="44546A">
                  <a:hueOff val="0"/>
                  <a:satOff val="0"/>
                  <a:lumOff val="0"/>
                  <a:alphaOff val="0"/>
                </a:srgbClr>
              </a:solidFill>
              <a:latin typeface="Calibri" panose="020F0502020204030204"/>
              <a:ea typeface="+mn-ea"/>
              <a:cs typeface="+mn-cs"/>
            </a:rPr>
            <a:t> interests and skills to potential employment opportunities</a:t>
          </a:r>
        </a:p>
      </dgm:t>
    </dgm:pt>
    <dgm:pt modelId="{821A06AC-9032-4626-AC5B-A2EA6E3E9064}" type="parTrans" cxnId="{AA48658A-B79C-4FAB-B274-C3938E6BE9D2}">
      <dgm:prSet/>
      <dgm:spPr/>
      <dgm:t>
        <a:bodyPr/>
        <a:lstStyle/>
        <a:p>
          <a:endParaRPr lang="en-US"/>
        </a:p>
      </dgm:t>
    </dgm:pt>
    <dgm:pt modelId="{92477A2B-45E8-463E-B103-CA3376F5B4FC}" type="sibTrans" cxnId="{AA48658A-B79C-4FAB-B274-C3938E6BE9D2}">
      <dgm:prSet/>
      <dgm:spPr/>
      <dgm:t>
        <a:bodyPr/>
        <a:lstStyle/>
        <a:p>
          <a:endParaRPr lang="en-US"/>
        </a:p>
      </dgm:t>
    </dgm:pt>
    <dgm:pt modelId="{C8FCE503-607F-4C0E-83D1-FFAC8F7DB3FF}">
      <dgm:prSet custT="1"/>
      <dgm:spPr>
        <a:xfrm>
          <a:off x="4028175" y="3143695"/>
          <a:ext cx="2177699" cy="1986086"/>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None/>
          </a:pPr>
          <a:r>
            <a:rPr lang="en-US" sz="1400" b="1" dirty="0">
              <a:solidFill>
                <a:srgbClr val="44546A">
                  <a:hueOff val="0"/>
                  <a:satOff val="0"/>
                  <a:lumOff val="0"/>
                  <a:alphaOff val="0"/>
                </a:srgbClr>
              </a:solidFill>
              <a:latin typeface="Calibri" panose="020F0502020204030204"/>
              <a:ea typeface="+mn-ea"/>
              <a:cs typeface="+mn-cs"/>
            </a:rPr>
            <a:t>CE Planning</a:t>
          </a:r>
        </a:p>
      </dgm:t>
    </dgm:pt>
    <dgm:pt modelId="{DD391DA9-B492-4DF8-9721-6663F8F04740}" type="parTrans" cxnId="{B416F677-1D75-4A45-A3E5-146BBF4E562C}">
      <dgm:prSet/>
      <dgm:spPr/>
      <dgm:t>
        <a:bodyPr/>
        <a:lstStyle/>
        <a:p>
          <a:endParaRPr lang="en-US"/>
        </a:p>
      </dgm:t>
    </dgm:pt>
    <dgm:pt modelId="{E03D577F-66FB-4488-B845-52BB17C48E78}" type="sibTrans" cxnId="{B416F677-1D75-4A45-A3E5-146BBF4E562C}">
      <dgm:prSet/>
      <dgm:spPr/>
      <dgm:t>
        <a:bodyPr/>
        <a:lstStyle/>
        <a:p>
          <a:endParaRPr lang="en-US"/>
        </a:p>
      </dgm:t>
    </dgm:pt>
    <dgm:pt modelId="{703EA6EA-247C-41C7-94DD-C7CBEE40E54E}">
      <dgm:prSet custT="1"/>
      <dgm:spPr>
        <a:xfrm>
          <a:off x="4028175" y="3143695"/>
          <a:ext cx="2177699" cy="1986086"/>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Char char="•"/>
          </a:pPr>
          <a:r>
            <a:rPr lang="en-US" sz="1000" b="1" dirty="0">
              <a:solidFill>
                <a:srgbClr val="44546A">
                  <a:hueOff val="0"/>
                  <a:satOff val="0"/>
                  <a:lumOff val="0"/>
                  <a:alphaOff val="0"/>
                </a:srgbClr>
              </a:solidFill>
              <a:latin typeface="Calibri" panose="020F0502020204030204"/>
              <a:ea typeface="+mn-ea"/>
              <a:cs typeface="+mn-cs"/>
            </a:rPr>
            <a:t>Employment blueprint developed with input from all team members: job seeker, family, friends, CE provider, and other service/support providers</a:t>
          </a:r>
        </a:p>
      </dgm:t>
    </dgm:pt>
    <dgm:pt modelId="{FA729CC6-4FED-4D76-92ED-35A9B55A222C}" type="parTrans" cxnId="{A4F131FE-8643-42AB-82CC-1D434ABC8945}">
      <dgm:prSet/>
      <dgm:spPr/>
      <dgm:t>
        <a:bodyPr/>
        <a:lstStyle/>
        <a:p>
          <a:endParaRPr lang="en-US"/>
        </a:p>
      </dgm:t>
    </dgm:pt>
    <dgm:pt modelId="{98D3859D-A352-4B39-B173-D741004D0B2C}" type="sibTrans" cxnId="{A4F131FE-8643-42AB-82CC-1D434ABC8945}">
      <dgm:prSet/>
      <dgm:spPr/>
      <dgm:t>
        <a:bodyPr/>
        <a:lstStyle/>
        <a:p>
          <a:endParaRPr lang="en-US"/>
        </a:p>
      </dgm:t>
    </dgm:pt>
    <dgm:pt modelId="{49977872-094C-4D35-9063-22C90477609E}">
      <dgm:prSet custT="1"/>
      <dgm:spPr>
        <a:xfrm>
          <a:off x="2135425" y="4283742"/>
          <a:ext cx="2188482" cy="1898510"/>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None/>
          </a:pPr>
          <a:r>
            <a:rPr lang="en-US" sz="1400" b="1">
              <a:solidFill>
                <a:srgbClr val="44546A">
                  <a:hueOff val="0"/>
                  <a:satOff val="0"/>
                  <a:lumOff val="0"/>
                  <a:alphaOff val="0"/>
                </a:srgbClr>
              </a:solidFill>
              <a:latin typeface="Calibri" panose="020F0502020204030204"/>
              <a:ea typeface="+mn-ea"/>
              <a:cs typeface="+mn-cs"/>
            </a:rPr>
            <a:t>Portfolio/Visual Resume</a:t>
          </a:r>
        </a:p>
      </dgm:t>
    </dgm:pt>
    <dgm:pt modelId="{1F2BBDBB-43B2-41CB-B013-38793A6DE54D}" type="parTrans" cxnId="{AD462CF9-FD7E-47B9-93F9-C99D93BAB4D7}">
      <dgm:prSet/>
      <dgm:spPr/>
      <dgm:t>
        <a:bodyPr/>
        <a:lstStyle/>
        <a:p>
          <a:endParaRPr lang="en-US"/>
        </a:p>
      </dgm:t>
    </dgm:pt>
    <dgm:pt modelId="{EBA0717D-8909-4D84-950E-3D70A60720EC}" type="sibTrans" cxnId="{AD462CF9-FD7E-47B9-93F9-C99D93BAB4D7}">
      <dgm:prSet/>
      <dgm:spPr/>
      <dgm:t>
        <a:bodyPr/>
        <a:lstStyle/>
        <a:p>
          <a:endParaRPr lang="en-US"/>
        </a:p>
      </dgm:t>
    </dgm:pt>
    <dgm:pt modelId="{3C730AE0-CC07-4D72-9323-94193BC4C056}">
      <dgm:prSet custT="1"/>
      <dgm:spPr>
        <a:xfrm>
          <a:off x="2135425" y="4283742"/>
          <a:ext cx="2188482" cy="1898510"/>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Char char="•"/>
          </a:pPr>
          <a:r>
            <a:rPr lang="en-US" sz="1000" b="1" dirty="0">
              <a:solidFill>
                <a:srgbClr val="44546A">
                  <a:hueOff val="0"/>
                  <a:satOff val="0"/>
                  <a:lumOff val="0"/>
                  <a:alphaOff val="0"/>
                </a:srgbClr>
              </a:solidFill>
              <a:latin typeface="Calibri" panose="020F0502020204030204"/>
              <a:ea typeface="+mn-ea"/>
              <a:cs typeface="+mn-cs"/>
            </a:rPr>
            <a:t>Video/photo resume may be used to illustrate job seeker’s ability to provide essential elements of a job</a:t>
          </a:r>
        </a:p>
      </dgm:t>
    </dgm:pt>
    <dgm:pt modelId="{68D2A4BF-4191-410C-9003-5CC0DF30EEA7}" type="parTrans" cxnId="{D9F8D23C-C113-412E-BBE2-BE52D4A22D5E}">
      <dgm:prSet/>
      <dgm:spPr/>
      <dgm:t>
        <a:bodyPr/>
        <a:lstStyle/>
        <a:p>
          <a:endParaRPr lang="en-US"/>
        </a:p>
      </dgm:t>
    </dgm:pt>
    <dgm:pt modelId="{06B55173-57A1-415E-A89C-46F7BE85D233}" type="sibTrans" cxnId="{D9F8D23C-C113-412E-BBE2-BE52D4A22D5E}">
      <dgm:prSet/>
      <dgm:spPr/>
      <dgm:t>
        <a:bodyPr/>
        <a:lstStyle/>
        <a:p>
          <a:endParaRPr lang="en-US"/>
        </a:p>
      </dgm:t>
    </dgm:pt>
    <dgm:pt modelId="{4E4FA6BB-C417-469F-9CA7-00BC81D42676}">
      <dgm:prSet custT="1"/>
      <dgm:spPr>
        <a:xfrm>
          <a:off x="209104" y="3162848"/>
          <a:ext cx="2248882" cy="1950230"/>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None/>
          </a:pPr>
          <a:r>
            <a:rPr lang="en-US" sz="1400" b="1" dirty="0">
              <a:solidFill>
                <a:srgbClr val="44546A">
                  <a:hueOff val="0"/>
                  <a:satOff val="0"/>
                  <a:lumOff val="0"/>
                  <a:alphaOff val="0"/>
                </a:srgbClr>
              </a:solidFill>
              <a:latin typeface="Calibri" panose="020F0502020204030204"/>
              <a:ea typeface="+mn-ea"/>
              <a:cs typeface="+mn-cs"/>
            </a:rPr>
            <a:t>Job Development &amp; Negotiation</a:t>
          </a:r>
        </a:p>
      </dgm:t>
    </dgm:pt>
    <dgm:pt modelId="{577D6B2C-5146-4973-80DC-15FE6B2EFC7D}" type="parTrans" cxnId="{CAE21300-6E1A-431E-B819-A87B91F64DFB}">
      <dgm:prSet/>
      <dgm:spPr/>
      <dgm:t>
        <a:bodyPr/>
        <a:lstStyle/>
        <a:p>
          <a:endParaRPr lang="en-US"/>
        </a:p>
      </dgm:t>
    </dgm:pt>
    <dgm:pt modelId="{89904897-398D-418E-9990-7315B182FD87}" type="sibTrans" cxnId="{CAE21300-6E1A-431E-B819-A87B91F64DFB}">
      <dgm:prSet/>
      <dgm:spPr/>
      <dgm:t>
        <a:bodyPr/>
        <a:lstStyle/>
        <a:p>
          <a:endParaRPr lang="en-US"/>
        </a:p>
      </dgm:t>
    </dgm:pt>
    <dgm:pt modelId="{B8FD7A0C-0382-4A30-AC85-689A6352B58B}">
      <dgm:prSet custT="1"/>
      <dgm:spPr>
        <a:xfrm>
          <a:off x="209104" y="3162848"/>
          <a:ext cx="2248882" cy="1950230"/>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Char char="•"/>
          </a:pPr>
          <a:r>
            <a:rPr lang="en-US" sz="1000" b="1" dirty="0">
              <a:solidFill>
                <a:srgbClr val="44546A">
                  <a:hueOff val="0"/>
                  <a:satOff val="0"/>
                  <a:lumOff val="0"/>
                  <a:alphaOff val="0"/>
                </a:srgbClr>
              </a:solidFill>
              <a:latin typeface="Calibri" panose="020F0502020204030204"/>
              <a:ea typeface="+mn-ea"/>
              <a:cs typeface="+mn-cs"/>
            </a:rPr>
            <a:t>Work with employers to identify their unmet needs and customize job opportunities that will benefit from job seeker skills </a:t>
          </a:r>
        </a:p>
      </dgm:t>
    </dgm:pt>
    <dgm:pt modelId="{4ADCFF71-94EC-4C4B-BA42-1A49EC6F7CBE}" type="parTrans" cxnId="{87B3F9E4-F367-41C9-95E5-D39EE2A8DDAF}">
      <dgm:prSet/>
      <dgm:spPr/>
      <dgm:t>
        <a:bodyPr/>
        <a:lstStyle/>
        <a:p>
          <a:endParaRPr lang="en-US"/>
        </a:p>
      </dgm:t>
    </dgm:pt>
    <dgm:pt modelId="{96BBC320-3EC0-471B-B79B-FEF4E6BC3A68}" type="sibTrans" cxnId="{87B3F9E4-F367-41C9-95E5-D39EE2A8DDAF}">
      <dgm:prSet/>
      <dgm:spPr/>
      <dgm:t>
        <a:bodyPr/>
        <a:lstStyle/>
        <a:p>
          <a:endParaRPr lang="en-US"/>
        </a:p>
      </dgm:t>
    </dgm:pt>
    <dgm:pt modelId="{0159419C-D10D-40ED-A816-0756C823137A}">
      <dgm:prSet custT="1"/>
      <dgm:spPr>
        <a:xfrm>
          <a:off x="191313" y="1040807"/>
          <a:ext cx="2284464" cy="1881544"/>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None/>
          </a:pPr>
          <a:r>
            <a:rPr lang="en-US" sz="1400" b="1" dirty="0">
              <a:solidFill>
                <a:srgbClr val="44546A">
                  <a:hueOff val="0"/>
                  <a:satOff val="0"/>
                  <a:lumOff val="0"/>
                  <a:alphaOff val="0"/>
                </a:srgbClr>
              </a:solidFill>
              <a:latin typeface="Calibri" panose="020F0502020204030204"/>
              <a:ea typeface="+mn-ea"/>
              <a:cs typeface="+mn-cs"/>
            </a:rPr>
            <a:t>Accommodations &amp; Supports</a:t>
          </a:r>
        </a:p>
      </dgm:t>
    </dgm:pt>
    <dgm:pt modelId="{528889A1-682A-45D2-9853-0088189CA52D}" type="parTrans" cxnId="{DA0FCC21-6B82-460C-B431-059212E34D89}">
      <dgm:prSet/>
      <dgm:spPr/>
      <dgm:t>
        <a:bodyPr/>
        <a:lstStyle/>
        <a:p>
          <a:endParaRPr lang="en-US"/>
        </a:p>
      </dgm:t>
    </dgm:pt>
    <dgm:pt modelId="{89652F51-A0A9-463B-811E-F7261385457D}" type="sibTrans" cxnId="{DA0FCC21-6B82-460C-B431-059212E34D89}">
      <dgm:prSet/>
      <dgm:spPr/>
      <dgm:t>
        <a:bodyPr/>
        <a:lstStyle/>
        <a:p>
          <a:endParaRPr lang="en-US"/>
        </a:p>
      </dgm:t>
    </dgm:pt>
    <dgm:pt modelId="{559DF813-3C99-4433-AAB3-55B9AE298788}">
      <dgm:prSet custT="1"/>
      <dgm:spPr>
        <a:xfrm>
          <a:off x="191313" y="1040807"/>
          <a:ext cx="2284464" cy="1881544"/>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gm:spPr>
      <dgm:t>
        <a:bodyPr/>
        <a:lstStyle/>
        <a:p>
          <a:pPr>
            <a:buChar char="•"/>
          </a:pPr>
          <a:r>
            <a:rPr lang="en-US" sz="1000" b="1" dirty="0">
              <a:solidFill>
                <a:srgbClr val="44546A">
                  <a:hueOff val="0"/>
                  <a:satOff val="0"/>
                  <a:lumOff val="0"/>
                  <a:alphaOff val="0"/>
                </a:srgbClr>
              </a:solidFill>
              <a:latin typeface="Calibri" panose="020F0502020204030204"/>
              <a:ea typeface="+mn-ea"/>
              <a:cs typeface="+mn-cs"/>
            </a:rPr>
            <a:t>Environmental restructuring, training, and customization to enhance job seeker success and retention</a:t>
          </a:r>
        </a:p>
      </dgm:t>
    </dgm:pt>
    <dgm:pt modelId="{CB2E5371-C84C-432C-A312-786364B4065B}" type="parTrans" cxnId="{E1AF08C7-9004-4559-8E2F-7C119FEEDFCE}">
      <dgm:prSet/>
      <dgm:spPr/>
      <dgm:t>
        <a:bodyPr/>
        <a:lstStyle/>
        <a:p>
          <a:endParaRPr lang="en-US"/>
        </a:p>
      </dgm:t>
    </dgm:pt>
    <dgm:pt modelId="{D18A9DCA-9512-40E4-BFAD-7FAE226AF588}" type="sibTrans" cxnId="{E1AF08C7-9004-4559-8E2F-7C119FEEDFCE}">
      <dgm:prSet/>
      <dgm:spPr/>
      <dgm:t>
        <a:bodyPr/>
        <a:lstStyle/>
        <a:p>
          <a:endParaRPr lang="en-US"/>
        </a:p>
      </dgm:t>
    </dgm:pt>
    <dgm:pt modelId="{BA7A96EB-4E78-4FC6-AA82-DD7342191265}" type="pres">
      <dgm:prSet presAssocID="{ACF00578-0035-43DC-A15C-8EF8227F0706}" presName="Name0" presStyleCnt="0">
        <dgm:presLayoutVars>
          <dgm:chMax val="1"/>
          <dgm:chPref val="1"/>
          <dgm:dir/>
          <dgm:animOne val="branch"/>
          <dgm:animLvl val="lvl"/>
        </dgm:presLayoutVars>
      </dgm:prSet>
      <dgm:spPr/>
      <dgm:t>
        <a:bodyPr/>
        <a:lstStyle/>
        <a:p>
          <a:endParaRPr lang="en-US"/>
        </a:p>
      </dgm:t>
    </dgm:pt>
    <dgm:pt modelId="{2E7A784C-1DFD-4DEA-9D90-48CB04543034}" type="pres">
      <dgm:prSet presAssocID="{8320F400-BA51-41B8-A55E-492659C6AE9B}" presName="Parent" presStyleLbl="node0" presStyleIdx="0" presStyleCnt="1">
        <dgm:presLayoutVars>
          <dgm:chMax val="6"/>
          <dgm:chPref val="6"/>
        </dgm:presLayoutVars>
      </dgm:prSet>
      <dgm:spPr>
        <a:prstGeom prst="hexagon">
          <a:avLst>
            <a:gd name="adj" fmla="val 28570"/>
            <a:gd name="vf" fmla="val 115470"/>
          </a:avLst>
        </a:prstGeom>
      </dgm:spPr>
      <dgm:t>
        <a:bodyPr/>
        <a:lstStyle/>
        <a:p>
          <a:endParaRPr lang="en-US"/>
        </a:p>
      </dgm:t>
    </dgm:pt>
    <dgm:pt modelId="{69E00831-49BB-41AD-BD31-FBC4705B5165}" type="pres">
      <dgm:prSet presAssocID="{0521C94A-C82A-4C11-AA84-7A8930135412}" presName="Accent1" presStyleCnt="0"/>
      <dgm:spPr/>
    </dgm:pt>
    <dgm:pt modelId="{E9ACF37B-8CCD-46AE-A5BE-20E6838C3159}" type="pres">
      <dgm:prSet presAssocID="{0521C94A-C82A-4C11-AA84-7A8930135412}" presName="Accent" presStyleLbl="bgShp" presStyleIdx="0" presStyleCnt="6"/>
      <dgm:spPr/>
    </dgm:pt>
    <dgm:pt modelId="{7B7D84F3-2CB6-46D1-A17D-81C21CB2A36B}" type="pres">
      <dgm:prSet presAssocID="{0521C94A-C82A-4C11-AA84-7A8930135412}" presName="Child1" presStyleLbl="node1" presStyleIdx="0" presStyleCnt="6" custScaleX="108411" custScaleY="106372">
        <dgm:presLayoutVars>
          <dgm:chMax val="0"/>
          <dgm:chPref val="0"/>
          <dgm:bulletEnabled val="1"/>
        </dgm:presLayoutVars>
      </dgm:prSet>
      <dgm:spPr>
        <a:prstGeom prst="hexagon">
          <a:avLst>
            <a:gd name="adj" fmla="val 28570"/>
            <a:gd name="vf" fmla="val 115470"/>
          </a:avLst>
        </a:prstGeom>
      </dgm:spPr>
      <dgm:t>
        <a:bodyPr/>
        <a:lstStyle/>
        <a:p>
          <a:endParaRPr lang="en-US"/>
        </a:p>
      </dgm:t>
    </dgm:pt>
    <dgm:pt modelId="{3F05DCA8-BD95-43E6-BAED-47EFD829EF34}" type="pres">
      <dgm:prSet presAssocID="{514DDC3C-401C-407E-80A0-5BB4EC8748BF}" presName="Accent2" presStyleCnt="0"/>
      <dgm:spPr/>
    </dgm:pt>
    <dgm:pt modelId="{BC92AE72-D3C4-4666-9AF9-4A3DE54C8B20}" type="pres">
      <dgm:prSet presAssocID="{514DDC3C-401C-407E-80A0-5BB4EC8748BF}" presName="Accent" presStyleLbl="bgShp" presStyleIdx="1" presStyleCnt="6"/>
      <dgm:spPr>
        <a:xfrm>
          <a:off x="3541889" y="935233"/>
          <a:ext cx="947476" cy="816376"/>
        </a:xfrm>
        <a:prstGeom prst="hexagon">
          <a:avLst>
            <a:gd name="adj" fmla="val 28900"/>
            <a:gd name="vf" fmla="val 115470"/>
          </a:avLst>
        </a:prstGeom>
        <a:solidFill>
          <a:srgbClr val="44546A">
            <a:tint val="40000"/>
            <a:hueOff val="0"/>
            <a:satOff val="0"/>
            <a:lumOff val="0"/>
            <a:alphaOff val="0"/>
          </a:srgbClr>
        </a:solidFill>
        <a:ln>
          <a:noFill/>
        </a:ln>
        <a:effectLst/>
      </dgm:spPr>
    </dgm:pt>
    <dgm:pt modelId="{7AD4DB80-F827-4EFA-AE22-84328ABAEB7E}" type="pres">
      <dgm:prSet presAssocID="{514DDC3C-401C-407E-80A0-5BB4EC8748BF}" presName="Child2" presStyleLbl="node1" presStyleIdx="1" presStyleCnt="6" custScaleX="106171" custScaleY="103570">
        <dgm:presLayoutVars>
          <dgm:chMax val="0"/>
          <dgm:chPref val="0"/>
          <dgm:bulletEnabled val="1"/>
        </dgm:presLayoutVars>
      </dgm:prSet>
      <dgm:spPr>
        <a:prstGeom prst="hexagon">
          <a:avLst>
            <a:gd name="adj" fmla="val 28570"/>
            <a:gd name="vf" fmla="val 115470"/>
          </a:avLst>
        </a:prstGeom>
      </dgm:spPr>
      <dgm:t>
        <a:bodyPr/>
        <a:lstStyle/>
        <a:p>
          <a:endParaRPr lang="en-US"/>
        </a:p>
      </dgm:t>
    </dgm:pt>
    <dgm:pt modelId="{CDF7C023-657C-43E9-A053-95589C0CBDD1}" type="pres">
      <dgm:prSet presAssocID="{C8FCE503-607F-4C0E-83D1-FFAC8F7DB3FF}" presName="Accent3" presStyleCnt="0"/>
      <dgm:spPr/>
    </dgm:pt>
    <dgm:pt modelId="{B10B9011-29D0-4B2B-A8B4-819332818E3C}" type="pres">
      <dgm:prSet presAssocID="{C8FCE503-607F-4C0E-83D1-FFAC8F7DB3FF}" presName="Accent" presStyleLbl="bgShp" presStyleIdx="2" presStyleCnt="6"/>
      <dgm:spPr>
        <a:xfrm>
          <a:off x="4647668" y="2461422"/>
          <a:ext cx="947476" cy="816376"/>
        </a:xfrm>
        <a:prstGeom prst="hexagon">
          <a:avLst>
            <a:gd name="adj" fmla="val 28900"/>
            <a:gd name="vf" fmla="val 115470"/>
          </a:avLst>
        </a:prstGeom>
        <a:solidFill>
          <a:srgbClr val="44546A">
            <a:tint val="40000"/>
            <a:hueOff val="0"/>
            <a:satOff val="0"/>
            <a:lumOff val="0"/>
            <a:alphaOff val="0"/>
          </a:srgbClr>
        </a:solidFill>
        <a:ln>
          <a:noFill/>
        </a:ln>
        <a:effectLst/>
      </dgm:spPr>
    </dgm:pt>
    <dgm:pt modelId="{85E3C69B-38DE-4D8F-8331-54F080C75DA0}" type="pres">
      <dgm:prSet presAssocID="{C8FCE503-607F-4C0E-83D1-FFAC8F7DB3FF}" presName="Child3" presStyleLbl="node1" presStyleIdx="2" presStyleCnt="6" custScaleX="105820" custScaleY="111556">
        <dgm:presLayoutVars>
          <dgm:chMax val="0"/>
          <dgm:chPref val="0"/>
          <dgm:bulletEnabled val="1"/>
        </dgm:presLayoutVars>
      </dgm:prSet>
      <dgm:spPr>
        <a:prstGeom prst="hexagon">
          <a:avLst>
            <a:gd name="adj" fmla="val 28570"/>
            <a:gd name="vf" fmla="val 115470"/>
          </a:avLst>
        </a:prstGeom>
      </dgm:spPr>
      <dgm:t>
        <a:bodyPr/>
        <a:lstStyle/>
        <a:p>
          <a:endParaRPr lang="en-US"/>
        </a:p>
      </dgm:t>
    </dgm:pt>
    <dgm:pt modelId="{631C0B37-D143-41D3-B58D-834AB2A9EF58}" type="pres">
      <dgm:prSet presAssocID="{49977872-094C-4D35-9063-22C90477609E}" presName="Accent4" presStyleCnt="0"/>
      <dgm:spPr/>
    </dgm:pt>
    <dgm:pt modelId="{2A7D1763-CD62-4E35-816D-E537A11A0B6C}" type="pres">
      <dgm:prSet presAssocID="{49977872-094C-4D35-9063-22C90477609E}" presName="Accent" presStyleLbl="bgShp" presStyleIdx="3" presStyleCnt="6"/>
      <dgm:spPr>
        <a:xfrm>
          <a:off x="3879523" y="4184202"/>
          <a:ext cx="947476" cy="816376"/>
        </a:xfrm>
        <a:prstGeom prst="hexagon">
          <a:avLst>
            <a:gd name="adj" fmla="val 28900"/>
            <a:gd name="vf" fmla="val 115470"/>
          </a:avLst>
        </a:prstGeom>
        <a:solidFill>
          <a:srgbClr val="44546A">
            <a:tint val="40000"/>
            <a:hueOff val="0"/>
            <a:satOff val="0"/>
            <a:lumOff val="0"/>
            <a:alphaOff val="0"/>
          </a:srgbClr>
        </a:solidFill>
        <a:ln>
          <a:noFill/>
        </a:ln>
        <a:effectLst/>
      </dgm:spPr>
    </dgm:pt>
    <dgm:pt modelId="{82E843FF-FF63-4887-B012-0CA59B2A831D}" type="pres">
      <dgm:prSet presAssocID="{49977872-094C-4D35-9063-22C90477609E}" presName="Child4" presStyleLbl="node1" presStyleIdx="3" presStyleCnt="6" custScaleX="106344" custScaleY="106637">
        <dgm:presLayoutVars>
          <dgm:chMax val="0"/>
          <dgm:chPref val="0"/>
          <dgm:bulletEnabled val="1"/>
        </dgm:presLayoutVars>
      </dgm:prSet>
      <dgm:spPr>
        <a:prstGeom prst="hexagon">
          <a:avLst>
            <a:gd name="adj" fmla="val 28570"/>
            <a:gd name="vf" fmla="val 115470"/>
          </a:avLst>
        </a:prstGeom>
      </dgm:spPr>
      <dgm:t>
        <a:bodyPr/>
        <a:lstStyle/>
        <a:p>
          <a:endParaRPr lang="en-US"/>
        </a:p>
      </dgm:t>
    </dgm:pt>
    <dgm:pt modelId="{B1D70DC9-0C1D-4F44-A505-FA175A60AB8F}" type="pres">
      <dgm:prSet presAssocID="{4E4FA6BB-C417-469F-9CA7-00BC81D42676}" presName="Accent5" presStyleCnt="0"/>
      <dgm:spPr/>
    </dgm:pt>
    <dgm:pt modelId="{1DDC8D58-B300-4DC3-AABF-B6EFF3F18530}" type="pres">
      <dgm:prSet presAssocID="{4E4FA6BB-C417-469F-9CA7-00BC81D42676}" presName="Accent" presStyleLbl="bgShp" presStyleIdx="4" presStyleCnt="6"/>
      <dgm:spPr>
        <a:xfrm>
          <a:off x="1974056" y="4363033"/>
          <a:ext cx="947476" cy="816376"/>
        </a:xfrm>
        <a:prstGeom prst="hexagon">
          <a:avLst>
            <a:gd name="adj" fmla="val 28900"/>
            <a:gd name="vf" fmla="val 115470"/>
          </a:avLst>
        </a:prstGeom>
        <a:solidFill>
          <a:srgbClr val="44546A">
            <a:tint val="40000"/>
            <a:hueOff val="0"/>
            <a:satOff val="0"/>
            <a:lumOff val="0"/>
            <a:alphaOff val="0"/>
          </a:srgbClr>
        </a:solidFill>
        <a:ln>
          <a:noFill/>
        </a:ln>
        <a:effectLst/>
      </dgm:spPr>
    </dgm:pt>
    <dgm:pt modelId="{19CAFB5B-6306-416C-A4D0-1F25F65073B5}" type="pres">
      <dgm:prSet presAssocID="{4E4FA6BB-C417-469F-9CA7-00BC81D42676}" presName="Child5" presStyleLbl="node1" presStyleIdx="4" presStyleCnt="6" custScaleX="109279" custScaleY="109542">
        <dgm:presLayoutVars>
          <dgm:chMax val="0"/>
          <dgm:chPref val="0"/>
          <dgm:bulletEnabled val="1"/>
        </dgm:presLayoutVars>
      </dgm:prSet>
      <dgm:spPr>
        <a:prstGeom prst="hexagon">
          <a:avLst>
            <a:gd name="adj" fmla="val 28570"/>
            <a:gd name="vf" fmla="val 115470"/>
          </a:avLst>
        </a:prstGeom>
      </dgm:spPr>
      <dgm:t>
        <a:bodyPr/>
        <a:lstStyle/>
        <a:p>
          <a:endParaRPr lang="en-US"/>
        </a:p>
      </dgm:t>
    </dgm:pt>
    <dgm:pt modelId="{98B4DFED-575D-4479-A94C-62FA4F20F39A}" type="pres">
      <dgm:prSet presAssocID="{0159419C-D10D-40ED-A816-0756C823137A}" presName="Accent6" presStyleCnt="0"/>
      <dgm:spPr/>
    </dgm:pt>
    <dgm:pt modelId="{2E3AF42B-CC03-48FB-9C04-8E667C6C2BCB}" type="pres">
      <dgm:prSet presAssocID="{0159419C-D10D-40ED-A816-0756C823137A}" presName="Accent" presStyleLbl="bgShp" presStyleIdx="5" presStyleCnt="6"/>
      <dgm:spPr>
        <a:xfrm>
          <a:off x="850169" y="2837457"/>
          <a:ext cx="947476" cy="816376"/>
        </a:xfrm>
        <a:prstGeom prst="hexagon">
          <a:avLst>
            <a:gd name="adj" fmla="val 28900"/>
            <a:gd name="vf" fmla="val 115470"/>
          </a:avLst>
        </a:prstGeom>
        <a:solidFill>
          <a:srgbClr val="44546A">
            <a:tint val="40000"/>
            <a:hueOff val="0"/>
            <a:satOff val="0"/>
            <a:lumOff val="0"/>
            <a:alphaOff val="0"/>
          </a:srgbClr>
        </a:solidFill>
        <a:ln>
          <a:noFill/>
        </a:ln>
        <a:effectLst/>
      </dgm:spPr>
    </dgm:pt>
    <dgm:pt modelId="{C7AFD40B-7CFD-4D38-B0BD-D63A554B449E}" type="pres">
      <dgm:prSet presAssocID="{0159419C-D10D-40ED-A816-0756C823137A}" presName="Child6" presStyleLbl="node1" presStyleIdx="5" presStyleCnt="6" custScaleX="111008" custScaleY="105684">
        <dgm:presLayoutVars>
          <dgm:chMax val="0"/>
          <dgm:chPref val="0"/>
          <dgm:bulletEnabled val="1"/>
        </dgm:presLayoutVars>
      </dgm:prSet>
      <dgm:spPr>
        <a:prstGeom prst="hexagon">
          <a:avLst>
            <a:gd name="adj" fmla="val 28570"/>
            <a:gd name="vf" fmla="val 115470"/>
          </a:avLst>
        </a:prstGeom>
      </dgm:spPr>
      <dgm:t>
        <a:bodyPr/>
        <a:lstStyle/>
        <a:p>
          <a:endParaRPr lang="en-US"/>
        </a:p>
      </dgm:t>
    </dgm:pt>
  </dgm:ptLst>
  <dgm:cxnLst>
    <dgm:cxn modelId="{DC3AD411-33A9-49F6-8B2D-DAC4575CC39D}" srcId="{0521C94A-C82A-4C11-AA84-7A8930135412}" destId="{980CEDCA-68E1-4269-9F53-7C88B878270B}" srcOrd="0" destOrd="0" parTransId="{396A538C-0A71-4C4B-9687-ED2678D2E481}" sibTransId="{07197749-A62A-40D9-8345-3749CCBA5B15}"/>
    <dgm:cxn modelId="{AD462CF9-FD7E-47B9-93F9-C99D93BAB4D7}" srcId="{8320F400-BA51-41B8-A55E-492659C6AE9B}" destId="{49977872-094C-4D35-9063-22C90477609E}" srcOrd="3" destOrd="0" parTransId="{1F2BBDBB-43B2-41CB-B013-38793A6DE54D}" sibTransId="{EBA0717D-8909-4D84-950E-3D70A60720EC}"/>
    <dgm:cxn modelId="{DA0FCC21-6B82-460C-B431-059212E34D89}" srcId="{8320F400-BA51-41B8-A55E-492659C6AE9B}" destId="{0159419C-D10D-40ED-A816-0756C823137A}" srcOrd="5" destOrd="0" parTransId="{528889A1-682A-45D2-9853-0088189CA52D}" sibTransId="{89652F51-A0A9-463B-811E-F7261385457D}"/>
    <dgm:cxn modelId="{2153268E-5997-4ADF-833F-3C632AA108C8}" type="presOf" srcId="{A26B40CD-BB5F-42C4-8A49-3893DAE8BE93}" destId="{7AD4DB80-F827-4EFA-AE22-84328ABAEB7E}" srcOrd="0" destOrd="1" presId="urn:microsoft.com/office/officeart/2011/layout/HexagonRadial"/>
    <dgm:cxn modelId="{449721E5-BABD-4AC0-9125-D05DFAD9F26E}" type="presOf" srcId="{0159419C-D10D-40ED-A816-0756C823137A}" destId="{C7AFD40B-7CFD-4D38-B0BD-D63A554B449E}" srcOrd="0" destOrd="0" presId="urn:microsoft.com/office/officeart/2011/layout/HexagonRadial"/>
    <dgm:cxn modelId="{71A1A527-ED45-4163-A595-B48CE36094F5}" type="presOf" srcId="{703EA6EA-247C-41C7-94DD-C7CBEE40E54E}" destId="{85E3C69B-38DE-4D8F-8331-54F080C75DA0}" srcOrd="0" destOrd="1" presId="urn:microsoft.com/office/officeart/2011/layout/HexagonRadial"/>
    <dgm:cxn modelId="{5BB4C2BF-71E3-423C-B148-C6F7F8C82C68}" type="presOf" srcId="{4E4FA6BB-C417-469F-9CA7-00BC81D42676}" destId="{19CAFB5B-6306-416C-A4D0-1F25F65073B5}" srcOrd="0" destOrd="0" presId="urn:microsoft.com/office/officeart/2011/layout/HexagonRadial"/>
    <dgm:cxn modelId="{9915610C-27D5-4DCA-A2FA-3718E581E57A}" type="presOf" srcId="{C8FCE503-607F-4C0E-83D1-FFAC8F7DB3FF}" destId="{85E3C69B-38DE-4D8F-8331-54F080C75DA0}" srcOrd="0" destOrd="0" presId="urn:microsoft.com/office/officeart/2011/layout/HexagonRadial"/>
    <dgm:cxn modelId="{87B3F9E4-F367-41C9-95E5-D39EE2A8DDAF}" srcId="{4E4FA6BB-C417-469F-9CA7-00BC81D42676}" destId="{B8FD7A0C-0382-4A30-AC85-689A6352B58B}" srcOrd="0" destOrd="0" parTransId="{4ADCFF71-94EC-4C4B-BA42-1A49EC6F7CBE}" sibTransId="{96BBC320-3EC0-471B-B79B-FEF4E6BC3A68}"/>
    <dgm:cxn modelId="{D9F8D23C-C113-412E-BBE2-BE52D4A22D5E}" srcId="{49977872-094C-4D35-9063-22C90477609E}" destId="{3C730AE0-CC07-4D72-9323-94193BC4C056}" srcOrd="0" destOrd="0" parTransId="{68D2A4BF-4191-410C-9003-5CC0DF30EEA7}" sibTransId="{06B55173-57A1-415E-A89C-46F7BE85D233}"/>
    <dgm:cxn modelId="{46C1E37F-C7C6-419C-B746-5E259DCC4B36}" srcId="{ACF00578-0035-43DC-A15C-8EF8227F0706}" destId="{8320F400-BA51-41B8-A55E-492659C6AE9B}" srcOrd="0" destOrd="0" parTransId="{1CD20370-2CDC-43AA-9D8D-621BF52A4FA5}" sibTransId="{C6732E95-8EEE-4600-A6B0-2E356DDEC0D6}"/>
    <dgm:cxn modelId="{7A996771-A1F8-4CDA-9D75-6BDB3440D0F5}" type="presOf" srcId="{3C730AE0-CC07-4D72-9323-94193BC4C056}" destId="{82E843FF-FF63-4887-B012-0CA59B2A831D}" srcOrd="0" destOrd="1" presId="urn:microsoft.com/office/officeart/2011/layout/HexagonRadial"/>
    <dgm:cxn modelId="{62E830E4-AF9C-4A1D-B453-5CDFDC17B929}" type="presOf" srcId="{559DF813-3C99-4433-AAB3-55B9AE298788}" destId="{C7AFD40B-7CFD-4D38-B0BD-D63A554B449E}" srcOrd="0" destOrd="1" presId="urn:microsoft.com/office/officeart/2011/layout/HexagonRadial"/>
    <dgm:cxn modelId="{EB463D98-E7ED-44BB-9B1B-142FFA5D35C1}" type="presOf" srcId="{B8FD7A0C-0382-4A30-AC85-689A6352B58B}" destId="{19CAFB5B-6306-416C-A4D0-1F25F65073B5}" srcOrd="0" destOrd="1" presId="urn:microsoft.com/office/officeart/2011/layout/HexagonRadial"/>
    <dgm:cxn modelId="{A4F131FE-8643-42AB-82CC-1D434ABC8945}" srcId="{C8FCE503-607F-4C0E-83D1-FFAC8F7DB3FF}" destId="{703EA6EA-247C-41C7-94DD-C7CBEE40E54E}" srcOrd="0" destOrd="0" parTransId="{FA729CC6-4FED-4D76-92ED-35A9B55A222C}" sibTransId="{98D3859D-A352-4B39-B173-D741004D0B2C}"/>
    <dgm:cxn modelId="{CAE21300-6E1A-431E-B819-A87B91F64DFB}" srcId="{8320F400-BA51-41B8-A55E-492659C6AE9B}" destId="{4E4FA6BB-C417-469F-9CA7-00BC81D42676}" srcOrd="4" destOrd="0" parTransId="{577D6B2C-5146-4973-80DC-15FE6B2EFC7D}" sibTransId="{89904897-398D-418E-9990-7315B182FD87}"/>
    <dgm:cxn modelId="{AA48658A-B79C-4FAB-B274-C3938E6BE9D2}" srcId="{514DDC3C-401C-407E-80A0-5BB4EC8748BF}" destId="{A26B40CD-BB5F-42C4-8A49-3893DAE8BE93}" srcOrd="0" destOrd="0" parTransId="{821A06AC-9032-4626-AC5B-A2EA6E3E9064}" sibTransId="{92477A2B-45E8-463E-B103-CA3376F5B4FC}"/>
    <dgm:cxn modelId="{A608CE39-2076-4802-A58C-39E9A7DE3256}" type="presOf" srcId="{0521C94A-C82A-4C11-AA84-7A8930135412}" destId="{7B7D84F3-2CB6-46D1-A17D-81C21CB2A36B}" srcOrd="0" destOrd="0" presId="urn:microsoft.com/office/officeart/2011/layout/HexagonRadial"/>
    <dgm:cxn modelId="{E1AF08C7-9004-4559-8E2F-7C119FEEDFCE}" srcId="{0159419C-D10D-40ED-A816-0756C823137A}" destId="{559DF813-3C99-4433-AAB3-55B9AE298788}" srcOrd="0" destOrd="0" parTransId="{CB2E5371-C84C-432C-A312-786364B4065B}" sibTransId="{D18A9DCA-9512-40E4-BFAD-7FAE226AF588}"/>
    <dgm:cxn modelId="{67F5D783-1261-43CA-85C0-61CD86154705}" type="presOf" srcId="{514DDC3C-401C-407E-80A0-5BB4EC8748BF}" destId="{7AD4DB80-F827-4EFA-AE22-84328ABAEB7E}" srcOrd="0" destOrd="0" presId="urn:microsoft.com/office/officeart/2011/layout/HexagonRadial"/>
    <dgm:cxn modelId="{4A242EBA-4304-46DD-B2A9-B48A93EC85EA}" srcId="{8320F400-BA51-41B8-A55E-492659C6AE9B}" destId="{514DDC3C-401C-407E-80A0-5BB4EC8748BF}" srcOrd="1" destOrd="0" parTransId="{2117878C-41E4-4218-9D2A-60E2AF1C84FA}" sibTransId="{55962884-3716-4C9F-87C4-0ACD89017DA1}"/>
    <dgm:cxn modelId="{8E5AB230-B46F-4F56-88B3-2EEB89444B89}" type="presOf" srcId="{8320F400-BA51-41B8-A55E-492659C6AE9B}" destId="{2E7A784C-1DFD-4DEA-9D90-48CB04543034}" srcOrd="0" destOrd="0" presId="urn:microsoft.com/office/officeart/2011/layout/HexagonRadial"/>
    <dgm:cxn modelId="{C6C73114-1638-40BE-8A44-36681FF7912D}" srcId="{8320F400-BA51-41B8-A55E-492659C6AE9B}" destId="{0521C94A-C82A-4C11-AA84-7A8930135412}" srcOrd="0" destOrd="0" parTransId="{41EB098A-145E-4939-98BA-88B8C3DC011A}" sibTransId="{48CE5E23-693B-42F3-BE4C-2ECADBE12B5D}"/>
    <dgm:cxn modelId="{B416F677-1D75-4A45-A3E5-146BBF4E562C}" srcId="{8320F400-BA51-41B8-A55E-492659C6AE9B}" destId="{C8FCE503-607F-4C0E-83D1-FFAC8F7DB3FF}" srcOrd="2" destOrd="0" parTransId="{DD391DA9-B492-4DF8-9721-6663F8F04740}" sibTransId="{E03D577F-66FB-4488-B845-52BB17C48E78}"/>
    <dgm:cxn modelId="{D770813F-B151-4C65-8453-631ECB7B9193}" type="presOf" srcId="{49977872-094C-4D35-9063-22C90477609E}" destId="{82E843FF-FF63-4887-B012-0CA59B2A831D}" srcOrd="0" destOrd="0" presId="urn:microsoft.com/office/officeart/2011/layout/HexagonRadial"/>
    <dgm:cxn modelId="{3F164477-E4E3-47D6-8FE4-A353345C16BC}" type="presOf" srcId="{ACF00578-0035-43DC-A15C-8EF8227F0706}" destId="{BA7A96EB-4E78-4FC6-AA82-DD7342191265}" srcOrd="0" destOrd="0" presId="urn:microsoft.com/office/officeart/2011/layout/HexagonRadial"/>
    <dgm:cxn modelId="{D4A72F2E-3C79-4437-9B01-26F33F906B03}" type="presOf" srcId="{980CEDCA-68E1-4269-9F53-7C88B878270B}" destId="{7B7D84F3-2CB6-46D1-A17D-81C21CB2A36B}" srcOrd="0" destOrd="1" presId="urn:microsoft.com/office/officeart/2011/layout/HexagonRadial"/>
    <dgm:cxn modelId="{9DAA3363-70D9-46D8-9AEA-6FDAACC00D84}" type="presParOf" srcId="{BA7A96EB-4E78-4FC6-AA82-DD7342191265}" destId="{2E7A784C-1DFD-4DEA-9D90-48CB04543034}" srcOrd="0" destOrd="0" presId="urn:microsoft.com/office/officeart/2011/layout/HexagonRadial"/>
    <dgm:cxn modelId="{FC67DEFF-F2DD-4FD3-88D9-70C1AA848BA0}" type="presParOf" srcId="{BA7A96EB-4E78-4FC6-AA82-DD7342191265}" destId="{69E00831-49BB-41AD-BD31-FBC4705B5165}" srcOrd="1" destOrd="0" presId="urn:microsoft.com/office/officeart/2011/layout/HexagonRadial"/>
    <dgm:cxn modelId="{A2C216B6-15B5-4642-8EA3-9E3EE205F7ED}" type="presParOf" srcId="{69E00831-49BB-41AD-BD31-FBC4705B5165}" destId="{E9ACF37B-8CCD-46AE-A5BE-20E6838C3159}" srcOrd="0" destOrd="0" presId="urn:microsoft.com/office/officeart/2011/layout/HexagonRadial"/>
    <dgm:cxn modelId="{6B45BCF5-5842-4716-8B10-B11335B81A4F}" type="presParOf" srcId="{BA7A96EB-4E78-4FC6-AA82-DD7342191265}" destId="{7B7D84F3-2CB6-46D1-A17D-81C21CB2A36B}" srcOrd="2" destOrd="0" presId="urn:microsoft.com/office/officeart/2011/layout/HexagonRadial"/>
    <dgm:cxn modelId="{FACDC237-A2A7-43C8-8ABC-1255115525D4}" type="presParOf" srcId="{BA7A96EB-4E78-4FC6-AA82-DD7342191265}" destId="{3F05DCA8-BD95-43E6-BAED-47EFD829EF34}" srcOrd="3" destOrd="0" presId="urn:microsoft.com/office/officeart/2011/layout/HexagonRadial"/>
    <dgm:cxn modelId="{6A18A1E5-1463-4D44-ABF4-ED5E361710E2}" type="presParOf" srcId="{3F05DCA8-BD95-43E6-BAED-47EFD829EF34}" destId="{BC92AE72-D3C4-4666-9AF9-4A3DE54C8B20}" srcOrd="0" destOrd="0" presId="urn:microsoft.com/office/officeart/2011/layout/HexagonRadial"/>
    <dgm:cxn modelId="{D1EA8FAB-BE74-4469-A446-8F11244E0EC4}" type="presParOf" srcId="{BA7A96EB-4E78-4FC6-AA82-DD7342191265}" destId="{7AD4DB80-F827-4EFA-AE22-84328ABAEB7E}" srcOrd="4" destOrd="0" presId="urn:microsoft.com/office/officeart/2011/layout/HexagonRadial"/>
    <dgm:cxn modelId="{54091CAE-EEA1-4D88-986E-7EB8CC15E37A}" type="presParOf" srcId="{BA7A96EB-4E78-4FC6-AA82-DD7342191265}" destId="{CDF7C023-657C-43E9-A053-95589C0CBDD1}" srcOrd="5" destOrd="0" presId="urn:microsoft.com/office/officeart/2011/layout/HexagonRadial"/>
    <dgm:cxn modelId="{6A74C31F-A441-430F-8EC1-BCEB4B121C18}" type="presParOf" srcId="{CDF7C023-657C-43E9-A053-95589C0CBDD1}" destId="{B10B9011-29D0-4B2B-A8B4-819332818E3C}" srcOrd="0" destOrd="0" presId="urn:microsoft.com/office/officeart/2011/layout/HexagonRadial"/>
    <dgm:cxn modelId="{2C733900-2E32-43AE-9598-7E354CCF20DD}" type="presParOf" srcId="{BA7A96EB-4E78-4FC6-AA82-DD7342191265}" destId="{85E3C69B-38DE-4D8F-8331-54F080C75DA0}" srcOrd="6" destOrd="0" presId="urn:microsoft.com/office/officeart/2011/layout/HexagonRadial"/>
    <dgm:cxn modelId="{41C0D57B-6D24-4585-88E6-5452F35C824D}" type="presParOf" srcId="{BA7A96EB-4E78-4FC6-AA82-DD7342191265}" destId="{631C0B37-D143-41D3-B58D-834AB2A9EF58}" srcOrd="7" destOrd="0" presId="urn:microsoft.com/office/officeart/2011/layout/HexagonRadial"/>
    <dgm:cxn modelId="{F0560A90-9A69-4A72-8E73-89B92B32C799}" type="presParOf" srcId="{631C0B37-D143-41D3-B58D-834AB2A9EF58}" destId="{2A7D1763-CD62-4E35-816D-E537A11A0B6C}" srcOrd="0" destOrd="0" presId="urn:microsoft.com/office/officeart/2011/layout/HexagonRadial"/>
    <dgm:cxn modelId="{2D00AEE4-54F5-4A69-9E7C-5D2EBEB65842}" type="presParOf" srcId="{BA7A96EB-4E78-4FC6-AA82-DD7342191265}" destId="{82E843FF-FF63-4887-B012-0CA59B2A831D}" srcOrd="8" destOrd="0" presId="urn:microsoft.com/office/officeart/2011/layout/HexagonRadial"/>
    <dgm:cxn modelId="{0A25D657-B041-4CEC-A907-1BCA789A33DF}" type="presParOf" srcId="{BA7A96EB-4E78-4FC6-AA82-DD7342191265}" destId="{B1D70DC9-0C1D-4F44-A505-FA175A60AB8F}" srcOrd="9" destOrd="0" presId="urn:microsoft.com/office/officeart/2011/layout/HexagonRadial"/>
    <dgm:cxn modelId="{82DC46B7-EE4D-472B-9388-8E253847F7DA}" type="presParOf" srcId="{B1D70DC9-0C1D-4F44-A505-FA175A60AB8F}" destId="{1DDC8D58-B300-4DC3-AABF-B6EFF3F18530}" srcOrd="0" destOrd="0" presId="urn:microsoft.com/office/officeart/2011/layout/HexagonRadial"/>
    <dgm:cxn modelId="{2B27CADF-DADF-420B-B571-09B5D988689A}" type="presParOf" srcId="{BA7A96EB-4E78-4FC6-AA82-DD7342191265}" destId="{19CAFB5B-6306-416C-A4D0-1F25F65073B5}" srcOrd="10" destOrd="0" presId="urn:microsoft.com/office/officeart/2011/layout/HexagonRadial"/>
    <dgm:cxn modelId="{BFB5E625-2CF1-4F7C-A19D-146DAA147849}" type="presParOf" srcId="{BA7A96EB-4E78-4FC6-AA82-DD7342191265}" destId="{98B4DFED-575D-4479-A94C-62FA4F20F39A}" srcOrd="11" destOrd="0" presId="urn:microsoft.com/office/officeart/2011/layout/HexagonRadial"/>
    <dgm:cxn modelId="{29CEE779-3E6D-4C9B-876A-1611DC128748}" type="presParOf" srcId="{98B4DFED-575D-4479-A94C-62FA4F20F39A}" destId="{2E3AF42B-CC03-48FB-9C04-8E667C6C2BCB}" srcOrd="0" destOrd="0" presId="urn:microsoft.com/office/officeart/2011/layout/HexagonRadial"/>
    <dgm:cxn modelId="{75290174-3BB6-4188-AE80-EE119E3F32C9}" type="presParOf" srcId="{BA7A96EB-4E78-4FC6-AA82-DD7342191265}" destId="{C7AFD40B-7CFD-4D38-B0BD-D63A554B449E}"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A784C-1DFD-4DEA-9D90-48CB04543034}">
      <dsp:nvSpPr>
        <dsp:cNvPr id="0" name=""/>
        <dsp:cNvSpPr/>
      </dsp:nvSpPr>
      <dsp:spPr>
        <a:xfrm>
          <a:off x="3389429" y="1974536"/>
          <a:ext cx="2511220" cy="2172307"/>
        </a:xfrm>
        <a:prstGeom prst="hexagon">
          <a:avLst>
            <a:gd name="adj" fmla="val 28570"/>
            <a:gd name="vf" fmla="val 1154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228600">
            <a:schemeClr val="accent1">
              <a:satMod val="175000"/>
              <a:alpha val="40000"/>
            </a:schemeClr>
          </a:glow>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rgbClr val="44546A">
                  <a:hueOff val="0"/>
                  <a:satOff val="0"/>
                  <a:lumOff val="0"/>
                  <a:alphaOff val="0"/>
                </a:srgbClr>
              </a:solidFill>
              <a:latin typeface="Calibri" panose="020F0502020204030204"/>
              <a:ea typeface="+mn-ea"/>
              <a:cs typeface="+mn-cs"/>
            </a:rPr>
            <a:t>Job Seeker</a:t>
          </a:r>
        </a:p>
      </dsp:txBody>
      <dsp:txXfrm>
        <a:off x="3805573" y="2334518"/>
        <a:ext cx="1678932" cy="1452343"/>
      </dsp:txXfrm>
    </dsp:sp>
    <dsp:sp modelId="{BC92AE72-D3C4-4666-9AF9-4A3DE54C8B20}">
      <dsp:nvSpPr>
        <dsp:cNvPr id="0" name=""/>
        <dsp:cNvSpPr/>
      </dsp:nvSpPr>
      <dsp:spPr>
        <a:xfrm>
          <a:off x="4961936" y="935233"/>
          <a:ext cx="947476" cy="816376"/>
        </a:xfrm>
        <a:prstGeom prst="hexagon">
          <a:avLst>
            <a:gd name="adj" fmla="val 28900"/>
            <a:gd name="vf" fmla="val 115470"/>
          </a:avLst>
        </a:prstGeom>
        <a:solidFill>
          <a:srgbClr val="44546A">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7B7D84F3-2CB6-46D1-A17D-81C21CB2A36B}">
      <dsp:nvSpPr>
        <dsp:cNvPr id="0" name=""/>
        <dsp:cNvSpPr/>
      </dsp:nvSpPr>
      <dsp:spPr>
        <a:xfrm>
          <a:off x="3534203" y="-57901"/>
          <a:ext cx="2231019" cy="1893792"/>
        </a:xfrm>
        <a:prstGeom prst="hexagon">
          <a:avLst>
            <a:gd name="adj" fmla="val 28570"/>
            <a:gd name="vf" fmla="val 1154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rgbClr val="44546A">
                  <a:hueOff val="0"/>
                  <a:satOff val="0"/>
                  <a:lumOff val="0"/>
                  <a:alphaOff val="0"/>
                </a:srgbClr>
              </a:solidFill>
              <a:latin typeface="Calibri" panose="020F0502020204030204"/>
              <a:ea typeface="+mn-ea"/>
              <a:cs typeface="+mn-cs"/>
            </a:rPr>
            <a:t>Discovery Process</a:t>
          </a:r>
        </a:p>
        <a:p>
          <a:pPr marL="57150" lvl="1" indent="-57150" algn="ctr" defTabSz="444500">
            <a:lnSpc>
              <a:spcPct val="90000"/>
            </a:lnSpc>
            <a:spcBef>
              <a:spcPct val="0"/>
            </a:spcBef>
            <a:spcAft>
              <a:spcPct val="15000"/>
            </a:spcAft>
            <a:buChar char="••"/>
          </a:pPr>
          <a:r>
            <a:rPr lang="en-US" sz="1000" b="1" kern="1200" dirty="0">
              <a:solidFill>
                <a:srgbClr val="44546A">
                  <a:hueOff val="0"/>
                  <a:satOff val="0"/>
                  <a:lumOff val="0"/>
                  <a:alphaOff val="0"/>
                </a:srgbClr>
              </a:solidFill>
              <a:latin typeface="Calibri" panose="020F0502020204030204"/>
              <a:ea typeface="+mn-ea"/>
              <a:cs typeface="+mn-cs"/>
            </a:rPr>
            <a:t>Comprehensive assessment of interests, skills, and conditions for employment</a:t>
          </a:r>
        </a:p>
      </dsp:txBody>
      <dsp:txXfrm>
        <a:off x="3900473" y="253006"/>
        <a:ext cx="1498479" cy="1271978"/>
      </dsp:txXfrm>
    </dsp:sp>
    <dsp:sp modelId="{B10B9011-29D0-4B2B-A8B4-819332818E3C}">
      <dsp:nvSpPr>
        <dsp:cNvPr id="0" name=""/>
        <dsp:cNvSpPr/>
      </dsp:nvSpPr>
      <dsp:spPr>
        <a:xfrm>
          <a:off x="6067714" y="2461422"/>
          <a:ext cx="947476" cy="816376"/>
        </a:xfrm>
        <a:prstGeom prst="hexagon">
          <a:avLst>
            <a:gd name="adj" fmla="val 28900"/>
            <a:gd name="vf" fmla="val 115470"/>
          </a:avLst>
        </a:prstGeom>
        <a:solidFill>
          <a:srgbClr val="44546A">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7AD4DB80-F827-4EFA-AE22-84328ABAEB7E}">
      <dsp:nvSpPr>
        <dsp:cNvPr id="0" name=""/>
        <dsp:cNvSpPr/>
      </dsp:nvSpPr>
      <dsp:spPr>
        <a:xfrm>
          <a:off x="5444610" y="1062075"/>
          <a:ext cx="2184922" cy="1843907"/>
        </a:xfrm>
        <a:prstGeom prst="hexagon">
          <a:avLst>
            <a:gd name="adj" fmla="val 28570"/>
            <a:gd name="vf" fmla="val 1154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rgbClr val="44546A">
                  <a:hueOff val="0"/>
                  <a:satOff val="0"/>
                  <a:lumOff val="0"/>
                  <a:alphaOff val="0"/>
                </a:srgbClr>
              </a:solidFill>
              <a:latin typeface="Calibri" panose="020F0502020204030204"/>
              <a:ea typeface="+mn-ea"/>
              <a:cs typeface="+mn-cs"/>
            </a:rPr>
            <a:t>Vocational Profile</a:t>
          </a:r>
        </a:p>
        <a:p>
          <a:pPr marL="57150" lvl="1" indent="-57150" algn="ctr" defTabSz="444500">
            <a:lnSpc>
              <a:spcPct val="90000"/>
            </a:lnSpc>
            <a:spcBef>
              <a:spcPct val="0"/>
            </a:spcBef>
            <a:spcAft>
              <a:spcPct val="15000"/>
            </a:spcAft>
            <a:buChar char="••"/>
          </a:pPr>
          <a:r>
            <a:rPr lang="en-US" sz="1000" b="1" kern="1200" dirty="0">
              <a:solidFill>
                <a:srgbClr val="44546A">
                  <a:hueOff val="0"/>
                  <a:satOff val="0"/>
                  <a:lumOff val="0"/>
                  <a:alphaOff val="0"/>
                </a:srgbClr>
              </a:solidFill>
              <a:latin typeface="Calibri" panose="020F0502020204030204"/>
              <a:ea typeface="+mn-ea"/>
              <a:cs typeface="+mn-cs"/>
            </a:rPr>
            <a:t>A robust, strengths-based narrative of the job seeker that translates </a:t>
          </a:r>
          <a:r>
            <a:rPr lang="en-US" sz="1000" b="1" i="1" kern="1200" dirty="0">
              <a:solidFill>
                <a:srgbClr val="44546A">
                  <a:hueOff val="0"/>
                  <a:satOff val="0"/>
                  <a:lumOff val="0"/>
                  <a:alphaOff val="0"/>
                </a:srgbClr>
              </a:solidFill>
              <a:latin typeface="Calibri" panose="020F0502020204030204"/>
              <a:ea typeface="+mn-ea"/>
              <a:cs typeface="+mn-cs"/>
            </a:rPr>
            <a:t>discovered</a:t>
          </a:r>
          <a:r>
            <a:rPr lang="en-US" sz="1000" b="1" kern="1200" dirty="0">
              <a:solidFill>
                <a:srgbClr val="44546A">
                  <a:hueOff val="0"/>
                  <a:satOff val="0"/>
                  <a:lumOff val="0"/>
                  <a:alphaOff val="0"/>
                </a:srgbClr>
              </a:solidFill>
              <a:latin typeface="Calibri" panose="020F0502020204030204"/>
              <a:ea typeface="+mn-ea"/>
              <a:cs typeface="+mn-cs"/>
            </a:rPr>
            <a:t> interests and skills to potential employment opportunities</a:t>
          </a:r>
        </a:p>
      </dsp:txBody>
      <dsp:txXfrm>
        <a:off x="5802288" y="1363928"/>
        <a:ext cx="1469566" cy="1240201"/>
      </dsp:txXfrm>
    </dsp:sp>
    <dsp:sp modelId="{2A7D1763-CD62-4E35-816D-E537A11A0B6C}">
      <dsp:nvSpPr>
        <dsp:cNvPr id="0" name=""/>
        <dsp:cNvSpPr/>
      </dsp:nvSpPr>
      <dsp:spPr>
        <a:xfrm>
          <a:off x="5299569" y="4184202"/>
          <a:ext cx="947476" cy="816376"/>
        </a:xfrm>
        <a:prstGeom prst="hexagon">
          <a:avLst>
            <a:gd name="adj" fmla="val 28900"/>
            <a:gd name="vf" fmla="val 115470"/>
          </a:avLst>
        </a:prstGeom>
        <a:solidFill>
          <a:srgbClr val="44546A">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85E3C69B-38DE-4D8F-8331-54F080C75DA0}">
      <dsp:nvSpPr>
        <dsp:cNvPr id="0" name=""/>
        <dsp:cNvSpPr/>
      </dsp:nvSpPr>
      <dsp:spPr>
        <a:xfrm>
          <a:off x="5448222" y="3143695"/>
          <a:ext cx="2177699" cy="1986086"/>
        </a:xfrm>
        <a:prstGeom prst="hexagon">
          <a:avLst>
            <a:gd name="adj" fmla="val 28570"/>
            <a:gd name="vf" fmla="val 1154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rgbClr val="44546A">
                  <a:hueOff val="0"/>
                  <a:satOff val="0"/>
                  <a:lumOff val="0"/>
                  <a:alphaOff val="0"/>
                </a:srgbClr>
              </a:solidFill>
              <a:latin typeface="Calibri" panose="020F0502020204030204"/>
              <a:ea typeface="+mn-ea"/>
              <a:cs typeface="+mn-cs"/>
            </a:rPr>
            <a:t>CE Planning</a:t>
          </a:r>
        </a:p>
        <a:p>
          <a:pPr marL="57150" lvl="1" indent="-57150" algn="ctr" defTabSz="444500">
            <a:lnSpc>
              <a:spcPct val="90000"/>
            </a:lnSpc>
            <a:spcBef>
              <a:spcPct val="0"/>
            </a:spcBef>
            <a:spcAft>
              <a:spcPct val="15000"/>
            </a:spcAft>
            <a:buChar char="••"/>
          </a:pPr>
          <a:r>
            <a:rPr lang="en-US" sz="1000" b="1" kern="1200" dirty="0">
              <a:solidFill>
                <a:srgbClr val="44546A">
                  <a:hueOff val="0"/>
                  <a:satOff val="0"/>
                  <a:lumOff val="0"/>
                  <a:alphaOff val="0"/>
                </a:srgbClr>
              </a:solidFill>
              <a:latin typeface="Calibri" panose="020F0502020204030204"/>
              <a:ea typeface="+mn-ea"/>
              <a:cs typeface="+mn-cs"/>
            </a:rPr>
            <a:t>Employment blueprint developed with input from all team members: job seeker, family, friends, CE provider, and other service/support providers</a:t>
          </a:r>
        </a:p>
      </dsp:txBody>
      <dsp:txXfrm>
        <a:off x="5822672" y="3485197"/>
        <a:ext cx="1428799" cy="1303082"/>
      </dsp:txXfrm>
    </dsp:sp>
    <dsp:sp modelId="{1DDC8D58-B300-4DC3-AABF-B6EFF3F18530}">
      <dsp:nvSpPr>
        <dsp:cNvPr id="0" name=""/>
        <dsp:cNvSpPr/>
      </dsp:nvSpPr>
      <dsp:spPr>
        <a:xfrm>
          <a:off x="3394102" y="4363033"/>
          <a:ext cx="947476" cy="816376"/>
        </a:xfrm>
        <a:prstGeom prst="hexagon">
          <a:avLst>
            <a:gd name="adj" fmla="val 28900"/>
            <a:gd name="vf" fmla="val 115470"/>
          </a:avLst>
        </a:prstGeom>
        <a:solidFill>
          <a:srgbClr val="44546A">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82E843FF-FF63-4887-B012-0CA59B2A831D}">
      <dsp:nvSpPr>
        <dsp:cNvPr id="0" name=""/>
        <dsp:cNvSpPr/>
      </dsp:nvSpPr>
      <dsp:spPr>
        <a:xfrm>
          <a:off x="3555471" y="4283742"/>
          <a:ext cx="2188482" cy="1898510"/>
        </a:xfrm>
        <a:prstGeom prst="hexagon">
          <a:avLst>
            <a:gd name="adj" fmla="val 28570"/>
            <a:gd name="vf" fmla="val 1154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a:solidFill>
                <a:srgbClr val="44546A">
                  <a:hueOff val="0"/>
                  <a:satOff val="0"/>
                  <a:lumOff val="0"/>
                  <a:alphaOff val="0"/>
                </a:srgbClr>
              </a:solidFill>
              <a:latin typeface="Calibri" panose="020F0502020204030204"/>
              <a:ea typeface="+mn-ea"/>
              <a:cs typeface="+mn-cs"/>
            </a:rPr>
            <a:t>Portfolio/Visual Resume</a:t>
          </a:r>
        </a:p>
        <a:p>
          <a:pPr marL="57150" lvl="1" indent="-57150" algn="ctr" defTabSz="444500">
            <a:lnSpc>
              <a:spcPct val="90000"/>
            </a:lnSpc>
            <a:spcBef>
              <a:spcPct val="0"/>
            </a:spcBef>
            <a:spcAft>
              <a:spcPct val="15000"/>
            </a:spcAft>
            <a:buChar char="••"/>
          </a:pPr>
          <a:r>
            <a:rPr lang="en-US" sz="1000" b="1" kern="1200" dirty="0">
              <a:solidFill>
                <a:srgbClr val="44546A">
                  <a:hueOff val="0"/>
                  <a:satOff val="0"/>
                  <a:lumOff val="0"/>
                  <a:alphaOff val="0"/>
                </a:srgbClr>
              </a:solidFill>
              <a:latin typeface="Calibri" panose="020F0502020204030204"/>
              <a:ea typeface="+mn-ea"/>
              <a:cs typeface="+mn-cs"/>
            </a:rPr>
            <a:t>Video/photo resume may be used to illustrate job seeker’s ability to provide essential elements of a job</a:t>
          </a:r>
        </a:p>
      </dsp:txBody>
      <dsp:txXfrm>
        <a:off x="3918646" y="4598797"/>
        <a:ext cx="1462132" cy="1268400"/>
      </dsp:txXfrm>
    </dsp:sp>
    <dsp:sp modelId="{2E3AF42B-CC03-48FB-9C04-8E667C6C2BCB}">
      <dsp:nvSpPr>
        <dsp:cNvPr id="0" name=""/>
        <dsp:cNvSpPr/>
      </dsp:nvSpPr>
      <dsp:spPr>
        <a:xfrm>
          <a:off x="2270215" y="2837457"/>
          <a:ext cx="947476" cy="816376"/>
        </a:xfrm>
        <a:prstGeom prst="hexagon">
          <a:avLst>
            <a:gd name="adj" fmla="val 28900"/>
            <a:gd name="vf" fmla="val 115470"/>
          </a:avLst>
        </a:prstGeom>
        <a:solidFill>
          <a:srgbClr val="44546A">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19CAFB5B-6306-416C-A4D0-1F25F65073B5}">
      <dsp:nvSpPr>
        <dsp:cNvPr id="0" name=""/>
        <dsp:cNvSpPr/>
      </dsp:nvSpPr>
      <dsp:spPr>
        <a:xfrm>
          <a:off x="1629150" y="3162848"/>
          <a:ext cx="2248882" cy="1950230"/>
        </a:xfrm>
        <a:prstGeom prst="hexagon">
          <a:avLst>
            <a:gd name="adj" fmla="val 28570"/>
            <a:gd name="vf" fmla="val 1154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rgbClr val="44546A">
                  <a:hueOff val="0"/>
                  <a:satOff val="0"/>
                  <a:lumOff val="0"/>
                  <a:alphaOff val="0"/>
                </a:srgbClr>
              </a:solidFill>
              <a:latin typeface="Calibri" panose="020F0502020204030204"/>
              <a:ea typeface="+mn-ea"/>
              <a:cs typeface="+mn-cs"/>
            </a:rPr>
            <a:t>Job Development &amp; Negotiation</a:t>
          </a:r>
        </a:p>
        <a:p>
          <a:pPr marL="57150" lvl="1" indent="-57150" algn="ctr" defTabSz="444500">
            <a:lnSpc>
              <a:spcPct val="90000"/>
            </a:lnSpc>
            <a:spcBef>
              <a:spcPct val="0"/>
            </a:spcBef>
            <a:spcAft>
              <a:spcPct val="15000"/>
            </a:spcAft>
            <a:buChar char="••"/>
          </a:pPr>
          <a:r>
            <a:rPr lang="en-US" sz="1000" b="1" kern="1200" dirty="0">
              <a:solidFill>
                <a:srgbClr val="44546A">
                  <a:hueOff val="0"/>
                  <a:satOff val="0"/>
                  <a:lumOff val="0"/>
                  <a:alphaOff val="0"/>
                </a:srgbClr>
              </a:solidFill>
              <a:latin typeface="Calibri" panose="020F0502020204030204"/>
              <a:ea typeface="+mn-ea"/>
              <a:cs typeface="+mn-cs"/>
            </a:rPr>
            <a:t>Work with employers to identify their unmet needs and customize job opportunities that will benefit from job seeker skills </a:t>
          </a:r>
        </a:p>
      </dsp:txBody>
      <dsp:txXfrm>
        <a:off x="2002284" y="3486429"/>
        <a:ext cx="1502614" cy="1303068"/>
      </dsp:txXfrm>
    </dsp:sp>
    <dsp:sp modelId="{C7AFD40B-7CFD-4D38-B0BD-D63A554B449E}">
      <dsp:nvSpPr>
        <dsp:cNvPr id="0" name=""/>
        <dsp:cNvSpPr/>
      </dsp:nvSpPr>
      <dsp:spPr>
        <a:xfrm>
          <a:off x="1611360" y="1040807"/>
          <a:ext cx="2284464" cy="1881544"/>
        </a:xfrm>
        <a:prstGeom prst="hexagon">
          <a:avLst>
            <a:gd name="adj" fmla="val 28570"/>
            <a:gd name="vf" fmla="val 11547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glow rad="101600">
            <a:schemeClr val="accent1">
              <a:satMod val="175000"/>
              <a:alpha val="40000"/>
            </a:schemeClr>
          </a:glow>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US" sz="1400" b="1" kern="1200" dirty="0">
              <a:solidFill>
                <a:srgbClr val="44546A">
                  <a:hueOff val="0"/>
                  <a:satOff val="0"/>
                  <a:lumOff val="0"/>
                  <a:alphaOff val="0"/>
                </a:srgbClr>
              </a:solidFill>
              <a:latin typeface="Calibri" panose="020F0502020204030204"/>
              <a:ea typeface="+mn-ea"/>
              <a:cs typeface="+mn-cs"/>
            </a:rPr>
            <a:t>Accommodations &amp; Supports</a:t>
          </a:r>
        </a:p>
        <a:p>
          <a:pPr marL="57150" lvl="1" indent="-57150" algn="ctr" defTabSz="444500">
            <a:lnSpc>
              <a:spcPct val="90000"/>
            </a:lnSpc>
            <a:spcBef>
              <a:spcPct val="0"/>
            </a:spcBef>
            <a:spcAft>
              <a:spcPct val="15000"/>
            </a:spcAft>
            <a:buChar char="••"/>
          </a:pPr>
          <a:r>
            <a:rPr lang="en-US" sz="1000" b="1" kern="1200" dirty="0">
              <a:solidFill>
                <a:srgbClr val="44546A">
                  <a:hueOff val="0"/>
                  <a:satOff val="0"/>
                  <a:lumOff val="0"/>
                  <a:alphaOff val="0"/>
                </a:srgbClr>
              </a:solidFill>
              <a:latin typeface="Calibri" panose="020F0502020204030204"/>
              <a:ea typeface="+mn-ea"/>
              <a:cs typeface="+mn-cs"/>
            </a:rPr>
            <a:t>Environmental restructuring, training, and customization to enhance job seeker success and retention</a:t>
          </a:r>
        </a:p>
      </dsp:txBody>
      <dsp:txXfrm>
        <a:off x="1980918" y="1345184"/>
        <a:ext cx="1545348" cy="127279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10/28/2020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10/28/2020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immersion.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ter.or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askjan.org/"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I’m Dr. Mary Baker-Ericzen. I am a member of the WINTAC team and research scientist at the Interwork Institute at SDSU. I am also a clinical psychologist who specializes in both research and practice with youth and adults with autism spectrum conditions.  </a:t>
            </a:r>
          </a:p>
          <a:p>
            <a:endParaRPr lang="en-US" dirty="0"/>
          </a:p>
          <a:p>
            <a:endParaRPr lang="en-US" dirty="0" smtClean="0"/>
          </a:p>
          <a:p>
            <a:r>
              <a:rPr lang="en-US" dirty="0" smtClean="0"/>
              <a:t>Now the topic of addressing the CIE outcomes of individuals with autism spectrum conditions is not a new topic. There have been a number of previous efforts directed on this topic over past decade including SEDL’s (originally Southwest </a:t>
            </a:r>
            <a:r>
              <a:rPr lang="en-US" dirty="0"/>
              <a:t>Educational Development </a:t>
            </a:r>
            <a:r>
              <a:rPr lang="en-US" dirty="0" smtClean="0"/>
              <a:t>Laboratory and now merged with AIR)</a:t>
            </a:r>
            <a:r>
              <a:rPr lang="en-US" dirty="0"/>
              <a:t> </a:t>
            </a:r>
            <a:r>
              <a:rPr lang="en-US" dirty="0" smtClean="0"/>
              <a:t> initiative on</a:t>
            </a:r>
          </a:p>
          <a:p>
            <a:r>
              <a:rPr lang="en-US" dirty="0" smtClean="0"/>
              <a:t>Vocational </a:t>
            </a:r>
            <a:r>
              <a:rPr lang="en-US" dirty="0"/>
              <a:t>Rehabilitation Service Models for Individuals with Autism Spectrum </a:t>
            </a:r>
            <a:r>
              <a:rPr lang="en-US" dirty="0" smtClean="0"/>
              <a:t>Disorders that took place back around 2009-2012.  Even then attention was placed </a:t>
            </a:r>
            <a:r>
              <a:rPr lang="en-US" dirty="0"/>
              <a:t>on reviewing innovative autism employment programs </a:t>
            </a:r>
            <a:r>
              <a:rPr lang="en-US" dirty="0" smtClean="0"/>
              <a:t>in order to make designations of which are </a:t>
            </a:r>
            <a:r>
              <a:rPr lang="en-US" dirty="0"/>
              <a:t>Effective </a:t>
            </a:r>
            <a:r>
              <a:rPr lang="en-US" dirty="0" smtClean="0"/>
              <a:t>Programs. </a:t>
            </a:r>
          </a:p>
          <a:p>
            <a:endParaRPr lang="en-US" dirty="0"/>
          </a:p>
          <a:p>
            <a:r>
              <a:rPr lang="en-US" dirty="0" smtClean="0"/>
              <a:t>More recently (around 2017-2020)   KTER Center- stands for Knowledge Translation for Employment Research</a:t>
            </a:r>
            <a:r>
              <a:rPr lang="en-US" dirty="0"/>
              <a:t> </a:t>
            </a:r>
            <a:r>
              <a:rPr lang="en-US" dirty="0" smtClean="0"/>
              <a:t>has an Autism </a:t>
            </a:r>
            <a:r>
              <a:rPr lang="en-US" dirty="0"/>
              <a:t>Technical Working Group</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dirty="0"/>
          </a:p>
        </p:txBody>
      </p:sp>
    </p:spTree>
    <p:extLst>
      <p:ext uri="{BB962C8B-B14F-4D97-AF65-F5344CB8AC3E}">
        <p14:creationId xmlns:p14="http://schemas.microsoft.com/office/powerpoint/2010/main" val="69857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a:t>
            </a:r>
            <a:r>
              <a:rPr lang="en-US" baseline="0" dirty="0" smtClean="0"/>
              <a:t> go through accommodations for autistic adults and TAY that have found to be important to embed into all evidence-based practices and services.</a:t>
            </a:r>
          </a:p>
          <a:p>
            <a:r>
              <a:rPr lang="en-US" baseline="0" dirty="0" smtClean="0"/>
              <a:t>-Providing simplified instructions and delivering the instructions in </a:t>
            </a:r>
            <a:r>
              <a:rPr lang="en-US" baseline="0" dirty="0" err="1" smtClean="0"/>
              <a:t>multimodel</a:t>
            </a:r>
            <a:r>
              <a:rPr lang="en-US" baseline="0" dirty="0" smtClean="0"/>
              <a:t> fashion such as given verbally along with written or visual (images).</a:t>
            </a:r>
          </a:p>
          <a:p>
            <a:pPr marL="171450" indent="-171450">
              <a:buFontTx/>
              <a:buChar char="-"/>
            </a:pPr>
            <a:r>
              <a:rPr lang="en-US" baseline="0" dirty="0" smtClean="0"/>
              <a:t>Providing clear expectations that give details and attend to the potential of literal interpretation</a:t>
            </a:r>
          </a:p>
          <a:p>
            <a:pPr marL="171450" indent="-171450">
              <a:buFontTx/>
              <a:buChar char="-"/>
            </a:pPr>
            <a:r>
              <a:rPr lang="en-US" baseline="0" dirty="0" smtClean="0"/>
              <a:t>When training on a new skill or process to model it and allow the individual to observe how it is done</a:t>
            </a:r>
          </a:p>
          <a:p>
            <a:pPr marL="171450" indent="-171450">
              <a:buFontTx/>
              <a:buChar char="-"/>
            </a:pPr>
            <a:r>
              <a:rPr lang="en-US" baseline="0" dirty="0" smtClean="0"/>
              <a:t>Guide the use of reminder systems including those available on phone to remind when to be at work, when to complete tasks or when deadlines are coming up</a:t>
            </a:r>
          </a:p>
          <a:p>
            <a:pPr marL="171450" indent="-171450">
              <a:buFontTx/>
              <a:buChar char="-"/>
            </a:pPr>
            <a:r>
              <a:rPr lang="en-US" baseline="0" dirty="0" smtClean="0"/>
              <a:t>Provide regular feedback that informs both what is being done correctly and going well AND what needs to be done differently and why</a:t>
            </a:r>
          </a:p>
          <a:p>
            <a:pPr marL="171450" indent="-171450">
              <a:buFontTx/>
              <a:buChar char="-"/>
            </a:pPr>
            <a:r>
              <a:rPr lang="en-US" baseline="0" dirty="0" smtClean="0"/>
              <a:t>Provide consistent schedule both at work but also for meetings</a:t>
            </a:r>
          </a:p>
          <a:p>
            <a:pPr marL="171450" indent="-171450">
              <a:buFontTx/>
              <a:buChar char="-"/>
            </a:pPr>
            <a:r>
              <a:rPr lang="en-US" baseline="0" dirty="0" smtClean="0"/>
              <a:t>Create check ins into their work schedule and existing meetings and create an environment for them to ask questions and share how feelings</a:t>
            </a:r>
          </a:p>
          <a:p>
            <a:pPr marL="171450" indent="-171450">
              <a:buFontTx/>
              <a:buChar char="-"/>
            </a:pPr>
            <a:r>
              <a:rPr lang="en-US" baseline="0" dirty="0" smtClean="0"/>
              <a:t>Last to embed in support systems that include use of checklists-</a:t>
            </a:r>
            <a:r>
              <a:rPr lang="en-US" baseline="0" dirty="0" err="1" smtClean="0"/>
              <a:t>tasklists</a:t>
            </a:r>
            <a:r>
              <a:rPr lang="en-US" baseline="0" dirty="0" smtClean="0"/>
              <a:t>, timers/alarms, etc.</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10</a:t>
            </a:fld>
            <a:endParaRPr lang="en-US" dirty="0"/>
          </a:p>
        </p:txBody>
      </p:sp>
    </p:spTree>
    <p:extLst>
      <p:ext uri="{BB962C8B-B14F-4D97-AF65-F5344CB8AC3E}">
        <p14:creationId xmlns:p14="http://schemas.microsoft.com/office/powerpoint/2010/main" val="373651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a:t>
            </a:r>
            <a:r>
              <a:rPr lang="en-US" baseline="0" dirty="0" smtClean="0"/>
              <a:t> accommodations have been discussed through out this series of webinars in working with individual with autism in VR system so please review prior webinars if you haven’t already all available at WINTAC.   This is a quick review of those that can be particularly helpful for employers to do at the worksite. Remember that more is not always better when it comes to accommodations so it’s important to fit the specific accommodations to the needs of the individual.</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dirty="0"/>
          </a:p>
        </p:txBody>
      </p:sp>
    </p:spTree>
    <p:extLst>
      <p:ext uri="{BB962C8B-B14F-4D97-AF65-F5344CB8AC3E}">
        <p14:creationId xmlns:p14="http://schemas.microsoft.com/office/powerpoint/2010/main" val="2197938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12</a:t>
            </a:fld>
            <a:endParaRPr lang="en-US" dirty="0"/>
          </a:p>
        </p:txBody>
      </p:sp>
    </p:spTree>
    <p:extLst>
      <p:ext uri="{BB962C8B-B14F-4D97-AF65-F5344CB8AC3E}">
        <p14:creationId xmlns:p14="http://schemas.microsoft.com/office/powerpoint/2010/main" val="289977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Funded by NIMH SIBR</a:t>
            </a:r>
            <a:r>
              <a:rPr lang="en-US" baseline="0" dirty="0" smtClean="0"/>
              <a:t> grant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13</a:t>
            </a:fld>
            <a:endParaRPr lang="en-US" dirty="0"/>
          </a:p>
        </p:txBody>
      </p:sp>
    </p:spTree>
    <p:extLst>
      <p:ext uri="{BB962C8B-B14F-4D97-AF65-F5344CB8AC3E}">
        <p14:creationId xmlns:p14="http://schemas.microsoft.com/office/powerpoint/2010/main" val="1973357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To help fill this gap in evidenced-based practice, Dr.</a:t>
            </a:r>
            <a:r>
              <a:rPr lang="en-US" altLang="en-US" baseline="0" dirty="0" smtClean="0"/>
              <a:t> Smith’s</a:t>
            </a:r>
            <a:r>
              <a:rPr lang="en-US" altLang="en-US" dirty="0" smtClean="0"/>
              <a:t> team along with </a:t>
            </a:r>
            <a:r>
              <a:rPr lang="en-US" altLang="en-US" dirty="0" err="1" smtClean="0"/>
              <a:t>SIMmersion</a:t>
            </a:r>
            <a:r>
              <a:rPr lang="en-US" altLang="en-US" dirty="0" smtClean="0"/>
              <a:t> LLC</a:t>
            </a:r>
            <a:r>
              <a:rPr lang="en-US" altLang="en-US" baseline="0" dirty="0" smtClean="0"/>
              <a:t> </a:t>
            </a:r>
            <a:r>
              <a:rPr lang="en-US" altLang="en-US" dirty="0" smtClean="0"/>
              <a:t>developed virtual reality job interview training with funding from the National Institute of Mental Health. This tool originally focused on the needs of adults with severe mental illness.</a:t>
            </a:r>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2F4D926-0166-4293-9F9F-8666496ED0D0}" type="slidenum">
              <a:rPr lang="en-US" altLang="en-US"/>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Introduce Molly and </a:t>
            </a:r>
            <a:r>
              <a:rPr lang="en-US" altLang="en-US" dirty="0" err="1" smtClean="0"/>
              <a:t>SIMantha</a:t>
            </a:r>
            <a:r>
              <a:rPr lang="en-US" altLang="en-US" dirty="0" smtClean="0"/>
              <a:t>.  The program includes a</a:t>
            </a:r>
            <a:r>
              <a:rPr lang="en-US" altLang="en-US" baseline="0" dirty="0" smtClean="0"/>
              <a:t> virtual interviewer- Molly for adult version and 2 different interviewers for TAY version.  The VR interviewer asks the participant a series of interview questions and the participant chooses a response from a set of responses provided.  The other character on the screen is a coach.  The coach provides real-time feedback about the participants response and gives a reason for why it was not a good response. Participants can also use the color gauge to understand how the interview felt with their response.  The program allows for viewing the interview  transcript for additional information and the conversational exchange over the course of the interview.</a:t>
            </a:r>
            <a:endParaRPr lang="en-US" altLang="en-US" dirty="0" smtClean="0"/>
          </a:p>
          <a:p>
            <a:pPr>
              <a:spcBef>
                <a:spcPct val="0"/>
              </a:spcBef>
            </a:pPr>
            <a:endParaRPr lang="en-US" altLang="en-US" dirty="0" smtClean="0"/>
          </a:p>
          <a:p>
            <a:pPr>
              <a:spcBef>
                <a:spcPct val="0"/>
              </a:spcBef>
            </a:pPr>
            <a:r>
              <a:rPr lang="en-US" altLang="en-US" dirty="0" smtClean="0"/>
              <a:t>Briefly, trainees repetitively interview with Molly Porter where they receive feedback on their statements and there progress towards performance goals. Trainees choose from 10-15 statements that range between very helpful to hurtful to rapport with Molly. At the end they get a score from 0 – 100.</a:t>
            </a:r>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146239B-1ADE-44A0-B57C-FECF693AF6C8}"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This</a:t>
            </a:r>
            <a:r>
              <a:rPr lang="en-US" altLang="en-US" baseline="0" dirty="0" smtClean="0"/>
              <a:t> shows Travis- one of the TAY interviewers. You can also notice the coach character is more consistent with the TAY participant age. </a:t>
            </a:r>
            <a:endParaRPr lang="en-US" altLang="en-US" dirty="0" smtClean="0"/>
          </a:p>
          <a:p>
            <a:pPr>
              <a:spcBef>
                <a:spcPct val="0"/>
              </a:spcBef>
            </a:pPr>
            <a:endParaRPr lang="en-US" altLang="en-US" dirty="0"/>
          </a:p>
          <a:p>
            <a:pPr fontAlgn="base"/>
            <a:r>
              <a:rPr lang="en-US" dirty="0"/>
              <a:t>Feedback is a key feature of the tools. There are 4 levels of feedback that trainees receive.</a:t>
            </a:r>
          </a:p>
          <a:p>
            <a:pPr fontAlgn="base"/>
            <a:r>
              <a:rPr lang="en-US" dirty="0"/>
              <a:t>Trainees observe non-verbal cues to give them real-time feedback as they interact with the virtual characters.</a:t>
            </a:r>
          </a:p>
          <a:p>
            <a:pPr fontAlgn="base"/>
            <a:r>
              <a:rPr lang="en-US" dirty="0"/>
              <a:t>Trainees get feedback on their specific statements via a transcript that is accessible during the interview (and afterwards).</a:t>
            </a:r>
          </a:p>
          <a:p>
            <a:pPr fontAlgn="base"/>
            <a:r>
              <a:rPr lang="en-US" dirty="0"/>
              <a:t>Trainees receive individual numerical scores for each learning goal and a total score across all learning goals.</a:t>
            </a:r>
          </a:p>
          <a:p>
            <a:pPr fontAlgn="base"/>
            <a:r>
              <a:rPr lang="en-US" dirty="0"/>
              <a:t>Trainees receive a detailed performance review for each learning goal. All feedback options are automated by the tools.</a:t>
            </a:r>
          </a:p>
          <a:p>
            <a:pPr>
              <a:spcBef>
                <a:spcPct val="0"/>
              </a:spcBef>
            </a:pPr>
            <a:endParaRPr lang="en-US" altLang="en-US" dirty="0" smtClean="0"/>
          </a:p>
          <a:p>
            <a:pPr>
              <a:spcBef>
                <a:spcPct val="0"/>
              </a:spcBef>
            </a:pPr>
            <a:r>
              <a:rPr lang="en-US" dirty="0"/>
              <a:t>Each interview can take anywhere from about 10 minutes (on easier levels of difficulty) to 25 minutes (on hard levels of difficulty). For folks who read a little slower or take more time choosing their response, the interviews can take a little longer.</a:t>
            </a:r>
            <a:endParaRPr lang="en-US" altLang="en-US" dirty="0" smtClean="0"/>
          </a:p>
        </p:txBody>
      </p:sp>
      <p:sp>
        <p:nvSpPr>
          <p:cNvPr id="450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9A4CFF4-1B8C-41E8-979B-1F5495BBE7D7}"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 more interviews one completes, the greater improvement in their skills. That said, each trainee has their own level of skill before beginning the training. Thus, trainees with stronger skills at the start may need fewer sessions than those with fewer skills at the start. In </a:t>
            </a:r>
            <a:r>
              <a:rPr lang="en-US" dirty="0" smtClean="0"/>
              <a:t>their </a:t>
            </a:r>
            <a:r>
              <a:rPr lang="en-US" dirty="0"/>
              <a:t>research </a:t>
            </a:r>
            <a:r>
              <a:rPr lang="en-US" dirty="0" smtClean="0"/>
              <a:t>they </a:t>
            </a:r>
            <a:r>
              <a:rPr lang="en-US" dirty="0"/>
              <a:t>observed a ‘dose effect’ which means that the more interviews a trainee completes, the more likely they are to get a job</a:t>
            </a:r>
            <a:r>
              <a:rPr lang="en-US" dirty="0" smtClean="0"/>
              <a:t>.</a:t>
            </a:r>
          </a:p>
          <a:p>
            <a:endParaRPr lang="en-US" dirty="0"/>
          </a:p>
          <a:p>
            <a:r>
              <a:rPr lang="en-US" dirty="0"/>
              <a:t>In general, </a:t>
            </a:r>
            <a:r>
              <a:rPr lang="en-US" dirty="0" smtClean="0"/>
              <a:t>staff training in this model  </a:t>
            </a:r>
            <a:r>
              <a:rPr lang="en-US" dirty="0"/>
              <a:t>require ‘trainers’ to complete approximately 3.5 hours of training prior to their real-world implementation of the tool. This 3.5 hours is broken up into spending time attending an orientation session with our staff; using the tool themselves; and performing a series of two role-plays with a peer to practice teaching the tool to others (and serving as the student to someone else who is practicing to teach the tool).</a:t>
            </a:r>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a:p>
        </p:txBody>
      </p:sp>
    </p:spTree>
    <p:extLst>
      <p:ext uri="{BB962C8B-B14F-4D97-AF65-F5344CB8AC3E}">
        <p14:creationId xmlns:p14="http://schemas.microsoft.com/office/powerpoint/2010/main" val="2527677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What we see here is that using the adult version of the tool was associated with improved skill in both groups but the ASD group clearly had additional room to improve as they were still performing below the abilities of adults with SMI.</a:t>
            </a:r>
          </a:p>
          <a:p>
            <a:pPr>
              <a:spcBef>
                <a:spcPct val="0"/>
              </a:spcBef>
            </a:pPr>
            <a:endParaRPr lang="en-US" altLang="en-US" dirty="0" smtClean="0"/>
          </a:p>
          <a:p>
            <a:pPr>
              <a:spcBef>
                <a:spcPct val="0"/>
              </a:spcBef>
            </a:pPr>
            <a:r>
              <a:rPr lang="en-US" altLang="en-US" dirty="0" smtClean="0"/>
              <a:t>A 45 is a perfect score</a:t>
            </a:r>
          </a:p>
        </p:txBody>
      </p:sp>
      <p:sp>
        <p:nvSpPr>
          <p:cNvPr id="327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B28EDEA-3CE3-4707-A9C6-A6A641CDB79C}"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These are individuals who were actively job-seeking and responded to community advertisements to participate in research</a:t>
            </a:r>
          </a:p>
        </p:txBody>
      </p:sp>
      <p:sp>
        <p:nvSpPr>
          <p:cNvPr id="348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499B84D-B89A-46DF-ACB1-37661E6AD59F}"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1480" y="4400550"/>
            <a:ext cx="5760720" cy="4309110"/>
          </a:xfrm>
        </p:spPr>
        <p:txBody>
          <a:bodyPr/>
          <a:lstStyle/>
          <a:p>
            <a:r>
              <a:rPr lang="en-US" dirty="0"/>
              <a:t>This webinar is particularly focused on </a:t>
            </a:r>
            <a:r>
              <a:rPr lang="en-US" dirty="0" smtClean="0"/>
              <a:t>research tested interventions that will be described as evidence-based practices for </a:t>
            </a:r>
            <a:r>
              <a:rPr lang="en-US" dirty="0"/>
              <a:t>individuals with ASD in VR </a:t>
            </a:r>
            <a:r>
              <a:rPr lang="en-US" dirty="0" smtClean="0"/>
              <a:t>services. Many of these practices can be used for other non-ASD populations as well but these 4 practices all have in common is that all have been empirically tested specifically with ASD folks and within the VR service sector</a:t>
            </a:r>
          </a:p>
          <a:p>
            <a:endParaRPr lang="en-US" dirty="0" smtClean="0"/>
          </a:p>
          <a:p>
            <a:r>
              <a:rPr lang="en-US" dirty="0" smtClean="0"/>
              <a:t>We will start off with a quick overview of data on the employment of individuals with autism as well as typical offerings of services and accommodations for this population. Friendly reminder that this is the 4</a:t>
            </a:r>
            <a:r>
              <a:rPr lang="en-US" baseline="30000" dirty="0" smtClean="0"/>
              <a:t>th</a:t>
            </a:r>
            <a:r>
              <a:rPr lang="en-US" dirty="0" smtClean="0"/>
              <a:t> webinar in a special series all focused on understanding and working with ASD population within VR services available on the WINTAC website. I recommend you view the other previously recorded webinars as well.</a:t>
            </a:r>
            <a:endParaRPr lang="en-US" dirty="0"/>
          </a:p>
          <a:p>
            <a:endParaRPr lang="en-US" dirty="0" smtClean="0"/>
          </a:p>
          <a:p>
            <a:r>
              <a:rPr lang="en-US" dirty="0" smtClean="0"/>
              <a:t>I also wanted </a:t>
            </a:r>
            <a:r>
              <a:rPr lang="en-US" dirty="0"/>
              <a:t>to state that there is appreciation for both person-first and identity-first language in this population so I will be interchanging use of terms as Autism Spectrum condition, Autism Spectrum Diagnoses or ASD and autistic.  Autism Spectrum in this talk today will include those who identify with autism, Asperger’s and Pervasive developmental disorder as well Aspie and Autistic </a:t>
            </a:r>
            <a:r>
              <a:rPr lang="en-US" dirty="0" smtClean="0"/>
              <a:t>(and respecting those who do not consider </a:t>
            </a:r>
            <a:r>
              <a:rPr lang="en-US" dirty="0"/>
              <a:t>it as a disorder or </a:t>
            </a:r>
            <a:r>
              <a:rPr lang="en-US" dirty="0" smtClean="0"/>
              <a:t>even a condition but rather a personality trait).  </a:t>
            </a:r>
            <a:r>
              <a:rPr lang="en-US" dirty="0"/>
              <a:t>So to be respectful to </a:t>
            </a:r>
            <a:r>
              <a:rPr lang="en-US" dirty="0" smtClean="0"/>
              <a:t>all,  </a:t>
            </a:r>
            <a:r>
              <a:rPr lang="en-US" dirty="0"/>
              <a:t>multiple terms will be used interchangeably.</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dirty="0"/>
          </a:p>
        </p:txBody>
      </p:sp>
    </p:spTree>
    <p:extLst>
      <p:ext uri="{BB962C8B-B14F-4D97-AF65-F5344CB8AC3E}">
        <p14:creationId xmlns:p14="http://schemas.microsoft.com/office/powerpoint/2010/main" val="1828216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 </a:t>
            </a:r>
            <a:r>
              <a:rPr lang="en-US" dirty="0" smtClean="0"/>
              <a:t>Only  (n=23)</a:t>
            </a:r>
            <a:r>
              <a:rPr lang="en-US" dirty="0" smtClean="0">
                <a:latin typeface="Times New Roman" panose="02020603050405020304" pitchFamily="18" charset="0"/>
                <a:cs typeface="Times New Roman" panose="02020603050405020304" pitchFamily="18" charset="0"/>
              </a:rPr>
              <a:t>       </a:t>
            </a:r>
            <a:r>
              <a:rPr lang="en-US" dirty="0" smtClean="0"/>
              <a:t>SAU+VIT-TAY  (n=48</a:t>
            </a:r>
            <a:r>
              <a:rPr lang="en-US" dirty="0"/>
              <a: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dirty="0" smtClean="0"/>
              <a:t>0.0% pre-ETS obtained competitive jobs vs. 22.9% in pre-ETS + VIT-TAY</a:t>
            </a:r>
          </a:p>
          <a:p>
            <a:r>
              <a:rPr lang="en-US" altLang="en-US" dirty="0" smtClean="0"/>
              <a:t>30% pre-ETS obtained non-competitive jobs within 6 months compared to 19% among pre-ETS + VIT-TAY</a:t>
            </a:r>
          </a:p>
          <a:p>
            <a:r>
              <a:rPr lang="en-US" altLang="en-US" dirty="0" smtClean="0"/>
              <a:t>Overall employment was 30% pre-ETS only vs. 41.9% in pre-ETS + VIT-TAY</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a:p>
        </p:txBody>
      </p:sp>
    </p:spTree>
    <p:extLst>
      <p:ext uri="{BB962C8B-B14F-4D97-AF65-F5344CB8AC3E}">
        <p14:creationId xmlns:p14="http://schemas.microsoft.com/office/powerpoint/2010/main" val="415231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a:p>
            <a:pPr>
              <a:spcBef>
                <a:spcPct val="0"/>
              </a:spcBef>
            </a:pPr>
            <a:endParaRPr lang="en-US" altLang="en-US" dirty="0"/>
          </a:p>
          <a:p>
            <a:pPr>
              <a:spcBef>
                <a:spcPct val="0"/>
              </a:spcBef>
            </a:pPr>
            <a:r>
              <a:rPr lang="en-US" altLang="en-US" dirty="0" smtClean="0"/>
              <a:t>Future directions for this team is </a:t>
            </a:r>
            <a:r>
              <a:rPr lang="en-US" b="1" dirty="0"/>
              <a:t>Virtual Soft Skills at Work (Transition-Age Youth with Autism)</a:t>
            </a:r>
          </a:p>
          <a:p>
            <a:pPr>
              <a:spcBef>
                <a:spcPct val="0"/>
              </a:spcBef>
            </a:pPr>
            <a:endParaRPr lang="en-US" altLang="en-US" dirty="0" smtClean="0"/>
          </a:p>
          <a:p>
            <a:pPr>
              <a:spcBef>
                <a:spcPct val="0"/>
              </a:spcBef>
            </a:pPr>
            <a:r>
              <a:rPr lang="en-US" dirty="0"/>
              <a:t>In 2020, Dr. Smith and</a:t>
            </a:r>
            <a:r>
              <a:rPr lang="en-US" b="1" dirty="0"/>
              <a:t> </a:t>
            </a:r>
            <a:r>
              <a:rPr lang="en-US" dirty="0" err="1">
                <a:hlinkClick r:id="rId3"/>
              </a:rPr>
              <a:t>SIMmersion</a:t>
            </a:r>
            <a:r>
              <a:rPr lang="en-US" dirty="0">
                <a:hlinkClick r:id="rId3"/>
              </a:rPr>
              <a:t>, LLC</a:t>
            </a:r>
            <a:r>
              <a:rPr lang="en-US" b="1" dirty="0"/>
              <a:t>,</a:t>
            </a:r>
            <a:r>
              <a:rPr lang="en-US" dirty="0"/>
              <a:t> received a 5-year grant from the National Institute of Mental Health (R44 MH123359-01) to develop a computerized simulation to help transition-age youth with autism practice their soft skills in a work setting by repeatedly practicing conversations with virtual customers, coworkers, and supervisors.</a:t>
            </a:r>
            <a:endParaRPr lang="en-US" altLang="en-US" dirty="0" smtClean="0"/>
          </a:p>
        </p:txBody>
      </p:sp>
      <p:sp>
        <p:nvSpPr>
          <p:cNvPr id="686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11BC062-6265-49AE-A732-665F026FBCF0}"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curriculum</a:t>
            </a:r>
            <a:r>
              <a:rPr lang="en-US" baseline="0" dirty="0" smtClean="0"/>
              <a:t> was developed by a research-community partnership called ACHIEVE – stands for Active Collaborative Hub for Individuals with ASD to Enhance Vocation and Education outcomes. This group includes researchers, providers, administrators, educators, family members and autistic adults and transition age youth.</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22</a:t>
            </a:fld>
            <a:endParaRPr lang="en-US" dirty="0"/>
          </a:p>
        </p:txBody>
      </p:sp>
    </p:spTree>
    <p:extLst>
      <p:ext uri="{BB962C8B-B14F-4D97-AF65-F5344CB8AC3E}">
        <p14:creationId xmlns:p14="http://schemas.microsoft.com/office/powerpoint/2010/main" val="3772086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SUCCESS program was developed</a:t>
            </a:r>
            <a:r>
              <a:rPr lang="en-US" baseline="0" dirty="0" smtClean="0"/>
              <a:t> out of a community request for a comprehensive and relevant curriculum to enhance soft skills for autistic individuals.  This community demand was based on the fact that vocational soft skills is a high reason for job loss across every industry and these skills are </a:t>
            </a:r>
            <a:r>
              <a:rPr lang="en-US" baseline="0" dirty="0" smtClean="0"/>
              <a:t>directly </a:t>
            </a:r>
            <a:r>
              <a:rPr lang="en-US" baseline="0" dirty="0" smtClean="0"/>
              <a:t>related to the autism condition in that they are considered key areas of deficit for the diagnosis.  </a:t>
            </a:r>
          </a:p>
          <a:p>
            <a:endParaRPr lang="en-US" baseline="0" dirty="0" smtClean="0"/>
          </a:p>
          <a:p>
            <a:r>
              <a:rPr lang="en-US" baseline="0" dirty="0" smtClean="0"/>
              <a:t>As bullet one states- SOFT SKILLS are defined as combination of executive functioning, social cognitive and communication skills necessary to be successful at work.  (hence why the evidence-based intervention is uses the acronym SUCCESS).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dirty="0"/>
          </a:p>
        </p:txBody>
      </p:sp>
    </p:spTree>
    <p:extLst>
      <p:ext uri="{BB962C8B-B14F-4D97-AF65-F5344CB8AC3E}">
        <p14:creationId xmlns:p14="http://schemas.microsoft.com/office/powerpoint/2010/main" val="4091253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8014" y="455311"/>
            <a:ext cx="5486400" cy="3086100"/>
          </a:xfrm>
        </p:spPr>
      </p:sp>
      <p:sp>
        <p:nvSpPr>
          <p:cNvPr id="3" name="Notes Placeholder 2"/>
          <p:cNvSpPr>
            <a:spLocks noGrp="1"/>
          </p:cNvSpPr>
          <p:nvPr>
            <p:ph type="body" idx="1"/>
          </p:nvPr>
        </p:nvSpPr>
        <p:spPr>
          <a:xfrm>
            <a:off x="272053" y="3637291"/>
            <a:ext cx="6325230" cy="3600450"/>
          </a:xfrm>
        </p:spPr>
        <p:txBody>
          <a:bodyPr/>
          <a:lstStyle/>
          <a:p>
            <a:r>
              <a:rPr lang="en-US" dirty="0" smtClean="0"/>
              <a:t>Sometimes these processes seem to happen in a seamless and automatic way, and at other times they seem to not happen quickly enough (or not at all), resulting in what some people refer to as “getting stuck,” not knowing what went wrong and having a hard time discerning what to do next.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approaches towards cognitive training studies have been taken, compensatory and restorative. Compensatory training approaches teach new ways to accomplish a cognitive task by working around cognitive weaknesses or deficits. This is done by training strategies such as categorizing or visualizing information that is to be remembered, as well as utilizing external memory aids such as notes, calendars or other environmental cues.</a:t>
            </a:r>
            <a:r>
              <a:rPr lang="en-US" sz="1200" u="none" strike="noStrike" kern="1200" baseline="30000" dirty="0" smtClean="0">
                <a:solidFill>
                  <a:schemeClr val="tx1"/>
                </a:solidFill>
                <a:effectLst/>
                <a:latin typeface="+mn-lt"/>
                <a:ea typeface="+mn-ea"/>
                <a:cs typeface="+mn-cs"/>
              </a:rPr>
              <a:t>[43]</a:t>
            </a:r>
            <a:r>
              <a:rPr lang="en-US" sz="1200" kern="1200" dirty="0" smtClean="0">
                <a:solidFill>
                  <a:schemeClr val="tx1"/>
                </a:solidFill>
                <a:effectLst/>
                <a:latin typeface="+mn-lt"/>
                <a:ea typeface="+mn-ea"/>
                <a:cs typeface="+mn-cs"/>
              </a:rPr>
              <a:t> Restorative approaches seek to strengthen specific cognitive domains in order to improve functional performance more generally. For example, participants of some studies practice memory and attention games with the hope of improving those domains in general. The idea behind restorative training is that training on one task might enhance the cognitive ability or abilities that are needed to perform similar tasks (near transfer) or very different tasks such as activities of daily living (far transfer). Whereas compensatory approaches tend to only produce near transfer effects by benefiting the specific training task or domain that was targeted by the training program, far transfer effects through restorative training are considered the 'holy grail' because they suggest cognitive functions can be enhanced beyond the specific domain of training. To date the training studies that have been conducted have used either compensatory or restorative (or both) types of approaches to assess the impact of cognitive training on brain health.</a:t>
            </a:r>
          </a:p>
          <a:p>
            <a:endParaRPr lang="en-US" dirty="0" smtClean="0"/>
          </a:p>
          <a:p>
            <a:endParaRPr lang="en-US" dirty="0" smtClean="0"/>
          </a:p>
          <a:p>
            <a:r>
              <a:rPr lang="en-US" dirty="0" smtClean="0"/>
              <a:t>At its best, executive functioning allows us to be mentally and behaviorally flexible to all sorts of task demands, to adjust our thinking to accomplish our goal (even when there are changing conditions along the way) and to adapt our reflexes and responses in ways that result in coherence and smoothness of responses.</a:t>
            </a:r>
          </a:p>
          <a:p>
            <a:endParaRPr lang="en-US" dirty="0"/>
          </a:p>
        </p:txBody>
      </p:sp>
      <p:sp>
        <p:nvSpPr>
          <p:cNvPr id="4" name="Slide Number Placeholder 3"/>
          <p:cNvSpPr>
            <a:spLocks noGrp="1"/>
          </p:cNvSpPr>
          <p:nvPr>
            <p:ph type="sldNum" sz="quarter" idx="10"/>
          </p:nvPr>
        </p:nvSpPr>
        <p:spPr/>
        <p:txBody>
          <a:bodyPr/>
          <a:lstStyle/>
          <a:p>
            <a:fld id="{4A38FDFE-E7A6-4AB6-B616-97F2C1DC167D}" type="slidenum">
              <a:rPr lang="en-US" smtClean="0"/>
              <a:t>24</a:t>
            </a:fld>
            <a:endParaRPr lang="en-US"/>
          </a:p>
        </p:txBody>
      </p:sp>
      <p:sp>
        <p:nvSpPr>
          <p:cNvPr id="5" name="Footer Placeholder 4"/>
          <p:cNvSpPr>
            <a:spLocks noGrp="1"/>
          </p:cNvSpPr>
          <p:nvPr>
            <p:ph type="ftr" sz="quarter" idx="11"/>
          </p:nvPr>
        </p:nvSpPr>
        <p:spPr/>
        <p:txBody>
          <a:bodyPr/>
          <a:lstStyle/>
          <a:p>
            <a:r>
              <a:rPr lang="en-US" dirty="0" smtClean="0"/>
              <a:t>Dr. Mary Baker-Ericzén</a:t>
            </a:r>
            <a:endParaRPr lang="en-US" dirty="0"/>
          </a:p>
        </p:txBody>
      </p:sp>
    </p:spTree>
    <p:extLst>
      <p:ext uri="{BB962C8B-B14F-4D97-AF65-F5344CB8AC3E}">
        <p14:creationId xmlns:p14="http://schemas.microsoft.com/office/powerpoint/2010/main" val="1242983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8015" y="364626"/>
            <a:ext cx="5486400" cy="3086100"/>
          </a:xfrm>
        </p:spPr>
      </p:sp>
      <p:sp>
        <p:nvSpPr>
          <p:cNvPr id="3" name="Notes Placeholder 2"/>
          <p:cNvSpPr>
            <a:spLocks noGrp="1"/>
          </p:cNvSpPr>
          <p:nvPr>
            <p:ph type="body" idx="1"/>
          </p:nvPr>
        </p:nvSpPr>
        <p:spPr>
          <a:xfrm>
            <a:off x="302281" y="3523936"/>
            <a:ext cx="6355458"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In order for everyone to be on the same page about what the</a:t>
            </a:r>
            <a:r>
              <a:rPr lang="en-US" sz="1200" u="none" kern="1200" baseline="0" dirty="0" smtClean="0">
                <a:solidFill>
                  <a:schemeClr val="tx1"/>
                </a:solidFill>
                <a:effectLst/>
                <a:latin typeface="+mn-lt"/>
                <a:ea typeface="+mn-ea"/>
                <a:cs typeface="+mn-cs"/>
              </a:rPr>
              <a:t> cognitive skills are that are</a:t>
            </a:r>
            <a:r>
              <a:rPr lang="en-US" sz="1200" u="none" kern="1200" dirty="0" smtClean="0">
                <a:solidFill>
                  <a:schemeClr val="tx1"/>
                </a:solidFill>
                <a:effectLst/>
                <a:latin typeface="+mn-lt"/>
                <a:ea typeface="+mn-ea"/>
                <a:cs typeface="+mn-cs"/>
              </a:rPr>
              <a:t> typically included</a:t>
            </a:r>
            <a:r>
              <a:rPr lang="en-US" sz="1200" u="none" kern="1200" baseline="0" dirty="0" smtClean="0">
                <a:solidFill>
                  <a:schemeClr val="tx1"/>
                </a:solidFill>
                <a:effectLst/>
                <a:latin typeface="+mn-lt"/>
                <a:ea typeface="+mn-ea"/>
                <a:cs typeface="+mn-cs"/>
              </a:rPr>
              <a:t> under the umbrella term Executive Functioning and to understand the comprehensive nature of SUCCESS.  Here is a list of the individual cognitive constructs taught. Science term on left and community used phrase on right (showing that we all speak about these skills often in day to day life).</a:t>
            </a:r>
            <a:endParaRPr lang="en-US"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Sustaining Attention-</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ability to continue to focus on a task or stimuli over a period of time and ignore other competing inputs. It is described as “sticking to it” and not being distracted.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Inhibition</a:t>
            </a:r>
            <a:r>
              <a:rPr lang="en-US" sz="1200" kern="1200" dirty="0" smtClean="0">
                <a:solidFill>
                  <a:schemeClr val="tx1"/>
                </a:solidFill>
                <a:effectLst/>
                <a:latin typeface="+mn-lt"/>
                <a:ea typeface="+mn-ea"/>
                <a:cs typeface="+mn-cs"/>
              </a:rPr>
              <a:t>- the ability to resist or not act on an </a:t>
            </a:r>
            <a:r>
              <a:rPr lang="en-US" sz="1200" kern="1200" dirty="0" err="1" smtClean="0">
                <a:solidFill>
                  <a:schemeClr val="tx1"/>
                </a:solidFill>
                <a:effectLst/>
                <a:latin typeface="+mn-lt"/>
                <a:ea typeface="+mn-ea"/>
                <a:cs typeface="+mn-cs"/>
              </a:rPr>
              <a:t>inpulse</a:t>
            </a:r>
            <a:r>
              <a:rPr lang="en-US" sz="1200" kern="1200" dirty="0" smtClean="0">
                <a:solidFill>
                  <a:schemeClr val="tx1"/>
                </a:solidFill>
                <a:effectLst/>
                <a:latin typeface="+mn-lt"/>
                <a:ea typeface="+mn-ea"/>
                <a:cs typeface="+mn-cs"/>
              </a:rPr>
              <a:t> and the ability to stop one’s behavior at the appropriate time.  This can be described as a failure to “look before leaping”.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Working memory</a:t>
            </a:r>
            <a:r>
              <a:rPr lang="en-US" sz="1200" kern="1200" dirty="0" smtClean="0">
                <a:solidFill>
                  <a:schemeClr val="tx1"/>
                </a:solidFill>
                <a:effectLst/>
                <a:latin typeface="+mn-lt"/>
                <a:ea typeface="+mn-ea"/>
                <a:cs typeface="+mn-cs"/>
              </a:rPr>
              <a:t>- is the capacity to actively hold information in mind for the purpose of organizing it to encode it, completing a task or generating a response. It is a foundational skill in carrying out multistep activities, implementing sequence of actions or following complex instructions.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Cognitive shifting</a:t>
            </a:r>
            <a:r>
              <a:rPr lang="en-US" sz="1200" kern="1200" dirty="0" smtClean="0">
                <a:solidFill>
                  <a:schemeClr val="tx1"/>
                </a:solidFill>
                <a:effectLst/>
                <a:latin typeface="+mn-lt"/>
                <a:ea typeface="+mn-ea"/>
                <a:cs typeface="+mn-cs"/>
              </a:rPr>
              <a:t>- this relates to the ability to move from one thought to another or shift attention from one cue to another. Cognitive shifting is a foundational skill to abilities such as transitioning, being flexible, problem-solving , switching attention/focus and changing mindset from one topic to another.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Goal-oriented thinking</a:t>
            </a:r>
            <a:r>
              <a:rPr lang="en-US" sz="1200" kern="1200" dirty="0" smtClean="0">
                <a:solidFill>
                  <a:schemeClr val="tx1"/>
                </a:solidFill>
                <a:effectLst/>
                <a:latin typeface="+mn-lt"/>
                <a:ea typeface="+mn-ea"/>
                <a:cs typeface="+mn-cs"/>
              </a:rPr>
              <a:t>- is the ability to organize thoughts to plan, prepare and create step-wise sequence to complete a task or accomplish a goal. It involves thinking ahead to anticipate future events or needs, developing steps ahead of time to carry out a task or activity and implementing instructions to reach goal. It starts with the ability to set a goal and ten strategically select the most effective method or sequenced steps to reach it. Planning often requires stringing together or purposely sequencing information or actions and gathering the materials required to successfully carry out the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Prospective memory” </a:t>
            </a:r>
            <a:r>
              <a:rPr lang="en-US" dirty="0" smtClean="0"/>
              <a:t>Prospective memory refers to the ability to remember to carry out delayed intentions, more precisely, to remember to initiate and execute an intended action at some point in the future. </a:t>
            </a:r>
            <a:endParaRPr lang="en-US"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38FDFE-E7A6-4AB6-B616-97F2C1DC167D}"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Dr. Mary Baker-Ericzén</a:t>
            </a:r>
            <a:endParaRPr lang="en-US"/>
          </a:p>
        </p:txBody>
      </p:sp>
    </p:spTree>
    <p:extLst>
      <p:ext uri="{BB962C8B-B14F-4D97-AF65-F5344CB8AC3E}">
        <p14:creationId xmlns:p14="http://schemas.microsoft.com/office/powerpoint/2010/main" val="168212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It focuses on the role that cognitive processes play in our social interactions.   Area of brain responsible for social cognition is right </a:t>
            </a:r>
            <a:r>
              <a:rPr lang="en-US" dirty="0" err="1"/>
              <a:t>tempero</a:t>
            </a:r>
            <a:r>
              <a:rPr lang="en-US" dirty="0"/>
              <a:t>-parietal junction.</a:t>
            </a:r>
          </a:p>
        </p:txBody>
      </p:sp>
      <p:sp>
        <p:nvSpPr>
          <p:cNvPr id="4" name="Slide Number Placeholder 3"/>
          <p:cNvSpPr>
            <a:spLocks noGrp="1"/>
          </p:cNvSpPr>
          <p:nvPr>
            <p:ph type="sldNum" sz="quarter" idx="10"/>
          </p:nvPr>
        </p:nvSpPr>
        <p:spPr/>
        <p:txBody>
          <a:bodyPr/>
          <a:lstStyle/>
          <a:p>
            <a:fld id="{4A38FDFE-E7A6-4AB6-B616-97F2C1DC167D}" type="slidenum">
              <a:rPr lang="en-US" smtClean="0"/>
              <a:t>26</a:t>
            </a:fld>
            <a:endParaRPr lang="en-US"/>
          </a:p>
        </p:txBody>
      </p:sp>
    </p:spTree>
    <p:extLst>
      <p:ext uri="{BB962C8B-B14F-4D97-AF65-F5344CB8AC3E}">
        <p14:creationId xmlns:p14="http://schemas.microsoft.com/office/powerpoint/2010/main" val="569427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none" dirty="0" smtClean="0"/>
              <a:t>Again Social cognitions</a:t>
            </a:r>
            <a:r>
              <a:rPr lang="en-US" u="none" baseline="0" dirty="0" smtClean="0"/>
              <a:t> encompass a number of individual constructs grouped together.  The science term on the left and the community used phrase on right. </a:t>
            </a:r>
            <a:endParaRPr lang="en-US" u="none" dirty="0" smtClean="0"/>
          </a:p>
          <a:p>
            <a:r>
              <a:rPr lang="en-US" u="sng" dirty="0" smtClean="0"/>
              <a:t>Perspective-taking-</a:t>
            </a:r>
            <a:r>
              <a:rPr lang="en-US" u="none" dirty="0" smtClean="0"/>
              <a:t> understanding the intention, thoughts and feelings of others and being able to predict what others will do.</a:t>
            </a:r>
          </a:p>
          <a:p>
            <a:endParaRPr lang="en-US" u="sng" dirty="0" smtClean="0"/>
          </a:p>
          <a:p>
            <a:r>
              <a:rPr lang="en-US" u="sng" dirty="0" smtClean="0"/>
              <a:t>Social Awarenes</a:t>
            </a:r>
            <a:r>
              <a:rPr lang="en-US" dirty="0" smtClean="0"/>
              <a:t>s-</a:t>
            </a:r>
            <a:r>
              <a:rPr lang="en-US" baseline="0" dirty="0" smtClean="0"/>
              <a:t> </a:t>
            </a:r>
            <a:r>
              <a:rPr lang="en-US" dirty="0"/>
              <a:t>It essentially </a:t>
            </a:r>
            <a:r>
              <a:rPr lang="en-US" b="1" dirty="0"/>
              <a:t>means</a:t>
            </a:r>
            <a:r>
              <a:rPr lang="en-US" dirty="0"/>
              <a:t> to be conscious or aware of the rules, culture and problems within a society or community.</a:t>
            </a:r>
          </a:p>
          <a:p>
            <a:endParaRPr lang="en-US" dirty="0" smtClean="0"/>
          </a:p>
          <a:p>
            <a:r>
              <a:rPr lang="en-US" u="sng" dirty="0" smtClean="0"/>
              <a:t>Social Knowledge </a:t>
            </a:r>
            <a:r>
              <a:rPr lang="en-US" dirty="0" err="1"/>
              <a:t>knowledge</a:t>
            </a:r>
            <a:r>
              <a:rPr lang="en-US" dirty="0"/>
              <a:t> of both declarative and procedural processes that may be expressed and accessed both implicitly and explicitly. Declarative knowledge is characterized by facts or abstract concepts (e.g., semantic memory) about social scripts, relations, and phenomena. It has to do with what a person can state about the social world</a:t>
            </a:r>
          </a:p>
          <a:p>
            <a:endParaRPr lang="en-US" u="sng" dirty="0"/>
          </a:p>
          <a:p>
            <a:r>
              <a:rPr lang="en-US" u="sng" dirty="0"/>
              <a:t>Emotional Awareness-</a:t>
            </a:r>
            <a:r>
              <a:rPr lang="en-US" dirty="0"/>
              <a:t> being able to identify emotions in self and others. Can notice them, identify what feeling</a:t>
            </a:r>
          </a:p>
          <a:p>
            <a:endParaRPr lang="en-US" dirty="0"/>
          </a:p>
          <a:p>
            <a:r>
              <a:rPr lang="en-US" u="sng" dirty="0"/>
              <a:t>Social communication-  </a:t>
            </a:r>
            <a:r>
              <a:rPr lang="en-US" dirty="0"/>
              <a:t>ability to use language (syntax, semantics, and pragmatics) to interact with others in a host of situations, from entering peer groups to resolving conflicts.</a:t>
            </a:r>
            <a:endParaRPr lang="en-US" u="sng" dirty="0"/>
          </a:p>
        </p:txBody>
      </p:sp>
      <p:sp>
        <p:nvSpPr>
          <p:cNvPr id="4" name="Slide Number Placeholder 3"/>
          <p:cNvSpPr>
            <a:spLocks noGrp="1"/>
          </p:cNvSpPr>
          <p:nvPr>
            <p:ph type="sldNum" sz="quarter" idx="10"/>
          </p:nvPr>
        </p:nvSpPr>
        <p:spPr/>
        <p:txBody>
          <a:bodyPr/>
          <a:lstStyle/>
          <a:p>
            <a:fld id="{4A38FDFE-E7A6-4AB6-B616-97F2C1DC167D}" type="slidenum">
              <a:rPr lang="en-US" smtClean="0"/>
              <a:t>27</a:t>
            </a:fld>
            <a:endParaRPr lang="en-US"/>
          </a:p>
        </p:txBody>
      </p:sp>
    </p:spTree>
    <p:extLst>
      <p:ext uri="{BB962C8B-B14F-4D97-AF65-F5344CB8AC3E}">
        <p14:creationId xmlns:p14="http://schemas.microsoft.com/office/powerpoint/2010/main" val="1966343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Can’t demonstrate it like behaviors.</a:t>
            </a:r>
            <a:r>
              <a:rPr lang="en-US" baseline="0" dirty="0" smtClean="0"/>
              <a:t>  All internally occurring.  Much more focus on experiential learning. Can’t be taught in lockstep or sequenced manner.  Also is used in real-world with steps. More all or nothing type of functioning.  </a:t>
            </a:r>
          </a:p>
          <a:p>
            <a:endParaRPr lang="en-US" baseline="0" dirty="0" smtClean="0"/>
          </a:p>
          <a:p>
            <a:r>
              <a:rPr lang="en-US" dirty="0"/>
              <a:t>The more novel or complex a task or situation is the more an individual needs to use their executive functioning skills.  This is problematic when an individual has executive dysfunctions. </a:t>
            </a:r>
          </a:p>
        </p:txBody>
      </p:sp>
      <p:sp>
        <p:nvSpPr>
          <p:cNvPr id="4" name="Slide Number Placeholder 3"/>
          <p:cNvSpPr>
            <a:spLocks noGrp="1"/>
          </p:cNvSpPr>
          <p:nvPr>
            <p:ph type="sldNum" sz="quarter" idx="10"/>
          </p:nvPr>
        </p:nvSpPr>
        <p:spPr/>
        <p:txBody>
          <a:bodyPr/>
          <a:lstStyle/>
          <a:p>
            <a:fld id="{4A38FDFE-E7A6-4AB6-B616-97F2C1DC167D}" type="slidenum">
              <a:rPr lang="en-US" smtClean="0"/>
              <a:t>28</a:t>
            </a:fld>
            <a:endParaRPr lang="en-US"/>
          </a:p>
        </p:txBody>
      </p:sp>
    </p:spTree>
    <p:extLst>
      <p:ext uri="{BB962C8B-B14F-4D97-AF65-F5344CB8AC3E}">
        <p14:creationId xmlns:p14="http://schemas.microsoft.com/office/powerpoint/2010/main" val="549655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Now it’s 26 sessions added self-advocacy meeting</a:t>
            </a:r>
            <a:endParaRPr lang="en-US" dirty="0"/>
          </a:p>
        </p:txBody>
      </p:sp>
      <p:sp>
        <p:nvSpPr>
          <p:cNvPr id="4" name="Slide Number Placeholder 3"/>
          <p:cNvSpPr>
            <a:spLocks noGrp="1"/>
          </p:cNvSpPr>
          <p:nvPr>
            <p:ph type="sldNum" sz="quarter" idx="10"/>
          </p:nvPr>
        </p:nvSpPr>
        <p:spPr/>
        <p:txBody>
          <a:bodyPr/>
          <a:lstStyle/>
          <a:p>
            <a:fld id="{206E0BD5-7306-453D-B42E-C25139095C82}" type="slidenum">
              <a:rPr lang="en-US" smtClean="0"/>
              <a:t>29</a:t>
            </a:fld>
            <a:endParaRPr lang="en-US"/>
          </a:p>
        </p:txBody>
      </p:sp>
    </p:spTree>
    <p:extLst>
      <p:ext uri="{BB962C8B-B14F-4D97-AF65-F5344CB8AC3E}">
        <p14:creationId xmlns:p14="http://schemas.microsoft.com/office/powerpoint/2010/main" val="126280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0230" y="379740"/>
            <a:ext cx="5486400" cy="3086100"/>
          </a:xfrm>
        </p:spPr>
      </p:sp>
      <p:sp>
        <p:nvSpPr>
          <p:cNvPr id="3" name="Notes Placeholder 2"/>
          <p:cNvSpPr>
            <a:spLocks noGrp="1"/>
          </p:cNvSpPr>
          <p:nvPr>
            <p:ph type="body" idx="1"/>
          </p:nvPr>
        </p:nvSpPr>
        <p:spPr>
          <a:xfrm>
            <a:off x="625344" y="3598561"/>
            <a:ext cx="5486400" cy="4674870"/>
          </a:xfrm>
        </p:spPr>
        <p:txBody>
          <a:bodyPr/>
          <a:lstStyle/>
          <a:p>
            <a:r>
              <a:rPr lang="en-US" dirty="0" smtClean="0"/>
              <a:t>To start off I wanted to share some data from The </a:t>
            </a:r>
            <a:r>
              <a:rPr lang="en-US" dirty="0"/>
              <a:t>Knowledge Translation for Employment Research (KTER) Center (</a:t>
            </a:r>
            <a:r>
              <a:rPr lang="en-US" u="sng" dirty="0">
                <a:hlinkClick r:id="rId3"/>
              </a:rPr>
              <a:t>http://www.kter.org</a:t>
            </a:r>
            <a:r>
              <a:rPr lang="en-US" dirty="0"/>
              <a:t>) at American Institutes for Research (AIR) is funded to test, in vocational rehabilitation (VR) agency settings, a knowledge broker model in which individuals are positioned to bridge the worlds of research and </a:t>
            </a:r>
            <a:r>
              <a:rPr lang="en-US" dirty="0" smtClean="0"/>
              <a:t>practice. They conducted a series of focus groups a few years ago.</a:t>
            </a:r>
          </a:p>
          <a:p>
            <a:endParaRPr lang="en-US" dirty="0"/>
          </a:p>
          <a:p>
            <a:pPr marL="228600" indent="-228600">
              <a:buAutoNum type="arabicPeriod"/>
            </a:pPr>
            <a:r>
              <a:rPr lang="en-US" dirty="0" smtClean="0"/>
              <a:t>As spoke about in webinar 1 in this series there is large variation across each area of strengths and weakness within the autism population (hence name spectrum) and it’s important to integrate in all aspects within VR services.</a:t>
            </a:r>
          </a:p>
          <a:p>
            <a:pPr marL="228600" indent="-228600">
              <a:buAutoNum type="arabicPeriod"/>
            </a:pPr>
            <a:r>
              <a:rPr lang="en-US" dirty="0" smtClean="0"/>
              <a:t>Employment in STEM fields has received much press recently as a match for strengths within autistic community. However, this is not a global match and many individuals have no interest in these fields as well. Some want to have social based positions, education or public service positions etc.</a:t>
            </a:r>
          </a:p>
          <a:p>
            <a:pPr marL="228600" indent="-228600">
              <a:buAutoNum type="arabicPeriod"/>
            </a:pPr>
            <a:r>
              <a:rPr lang="en-US" dirty="0" smtClean="0"/>
              <a:t>Research is showing that this population takes more time. VR consumers with autism reported feeling pressured by VR  </a:t>
            </a:r>
            <a:r>
              <a:rPr lang="en-US" dirty="0"/>
              <a:t>to fill a position so they could claim a success, rather than target employment that was a good fit and would last beyond 90 </a:t>
            </a:r>
            <a:r>
              <a:rPr lang="en-US" dirty="0" smtClean="0"/>
              <a:t>days</a:t>
            </a:r>
          </a:p>
          <a:p>
            <a:pPr marL="228600" indent="-228600">
              <a:buAutoNum type="arabicPeriod"/>
            </a:pPr>
            <a:r>
              <a:rPr lang="en-US" dirty="0"/>
              <a:t>Adults with ASD in this focus group reported success when their bosses and coworkers understood the idiosyncrasies with how ASD </a:t>
            </a:r>
            <a:r>
              <a:rPr lang="en-US" dirty="0" smtClean="0"/>
              <a:t>manifests. Provide resources to employers like those available at </a:t>
            </a:r>
            <a:r>
              <a:rPr lang="en-US" dirty="0"/>
              <a:t>Job Accommodation Network (</a:t>
            </a:r>
            <a:r>
              <a:rPr lang="en-US" u="sng" dirty="0">
                <a:hlinkClick r:id="rId4"/>
              </a:rPr>
              <a:t>https://askjan.org</a:t>
            </a:r>
            <a:r>
              <a:rPr lang="en-US" dirty="0" smtClean="0"/>
              <a:t>).</a:t>
            </a:r>
          </a:p>
          <a:p>
            <a:pPr marL="228600" indent="-228600">
              <a:buAutoNum type="arabicPeriod"/>
            </a:pPr>
            <a:r>
              <a:rPr lang="en-US" dirty="0" smtClean="0"/>
              <a:t> Support for issues that arise . More challenging when it’s past the 90days but necessary for long-term job sustainment.</a:t>
            </a:r>
          </a:p>
          <a:p>
            <a:pPr marL="228600" indent="-228600">
              <a:buAutoNum type="arabicPeriod"/>
            </a:pPr>
            <a:r>
              <a:rPr lang="en-US" dirty="0"/>
              <a:t>adults often felt that their VR counselors ignored or did not listen to them, or that the counselors did not find them employment that matched their interests or abilities.</a:t>
            </a:r>
            <a:endParaRPr lang="en-US" dirty="0" smtClean="0"/>
          </a:p>
          <a:p>
            <a:pPr marL="228600" indent="-228600">
              <a:buAutoNum type="arabicPeriod"/>
            </a:pPr>
            <a:endParaRPr lang="en-US" dirty="0" smtClean="0"/>
          </a:p>
          <a:p>
            <a:pPr marL="228600" indent="-228600">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dirty="0"/>
          </a:p>
        </p:txBody>
      </p:sp>
    </p:spTree>
    <p:extLst>
      <p:ext uri="{BB962C8B-B14F-4D97-AF65-F5344CB8AC3E}">
        <p14:creationId xmlns:p14="http://schemas.microsoft.com/office/powerpoint/2010/main" val="2505011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30</a:t>
            </a:fld>
            <a:endParaRPr lang="en-US" dirty="0"/>
          </a:p>
        </p:txBody>
      </p:sp>
    </p:spTree>
    <p:extLst>
      <p:ext uri="{BB962C8B-B14F-4D97-AF65-F5344CB8AC3E}">
        <p14:creationId xmlns:p14="http://schemas.microsoft.com/office/powerpoint/2010/main" val="2873889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4x increase</a:t>
            </a:r>
          </a:p>
          <a:p>
            <a:r>
              <a:rPr lang="en-US" dirty="0" smtClean="0"/>
              <a:t>Over 2.5 x increase</a:t>
            </a:r>
          </a:p>
          <a:p>
            <a:endParaRPr lang="en-US" dirty="0" smtClean="0"/>
          </a:p>
          <a:p>
            <a:r>
              <a:rPr lang="en-US" dirty="0" smtClean="0"/>
              <a:t>These are also the 2 cohorts that started up without the internship component</a:t>
            </a:r>
            <a:r>
              <a:rPr lang="en-US" baseline="0" dirty="0" smtClean="0"/>
              <a:t> built in and without the certification </a:t>
            </a:r>
            <a:endParaRPr lang="en-US" dirty="0"/>
          </a:p>
        </p:txBody>
      </p:sp>
      <p:sp>
        <p:nvSpPr>
          <p:cNvPr id="4" name="Slide Number Placeholder 3"/>
          <p:cNvSpPr>
            <a:spLocks noGrp="1"/>
          </p:cNvSpPr>
          <p:nvPr>
            <p:ph type="sldNum" sz="quarter" idx="10"/>
          </p:nvPr>
        </p:nvSpPr>
        <p:spPr/>
        <p:txBody>
          <a:bodyPr/>
          <a:lstStyle/>
          <a:p>
            <a:fld id="{206E0BD5-7306-453D-B42E-C25139095C82}"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Dr. Mary Baker-Ericzén</a:t>
            </a:r>
            <a:endParaRPr lang="en-US"/>
          </a:p>
        </p:txBody>
      </p:sp>
    </p:spTree>
    <p:extLst>
      <p:ext uri="{BB962C8B-B14F-4D97-AF65-F5344CB8AC3E}">
        <p14:creationId xmlns:p14="http://schemas.microsoft.com/office/powerpoint/2010/main" val="3789827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32</a:t>
            </a:fld>
            <a:endParaRPr lang="en-US" dirty="0"/>
          </a:p>
        </p:txBody>
      </p:sp>
    </p:spTree>
    <p:extLst>
      <p:ext uri="{BB962C8B-B14F-4D97-AF65-F5344CB8AC3E}">
        <p14:creationId xmlns:p14="http://schemas.microsoft.com/office/powerpoint/2010/main" val="1460801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33</a:t>
            </a:fld>
            <a:endParaRPr lang="en-US" dirty="0"/>
          </a:p>
        </p:txBody>
      </p:sp>
    </p:spTree>
    <p:extLst>
      <p:ext uri="{BB962C8B-B14F-4D97-AF65-F5344CB8AC3E}">
        <p14:creationId xmlns:p14="http://schemas.microsoft.com/office/powerpoint/2010/main" val="766800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34</a:t>
            </a:fld>
            <a:endParaRPr lang="en-US" dirty="0"/>
          </a:p>
        </p:txBody>
      </p:sp>
    </p:spTree>
    <p:extLst>
      <p:ext uri="{BB962C8B-B14F-4D97-AF65-F5344CB8AC3E}">
        <p14:creationId xmlns:p14="http://schemas.microsoft.com/office/powerpoint/2010/main" val="427090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35</a:t>
            </a:fld>
            <a:endParaRPr lang="en-US" dirty="0"/>
          </a:p>
        </p:txBody>
      </p:sp>
    </p:spTree>
    <p:extLst>
      <p:ext uri="{BB962C8B-B14F-4D97-AF65-F5344CB8AC3E}">
        <p14:creationId xmlns:p14="http://schemas.microsoft.com/office/powerpoint/2010/main" val="3333524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Funded by NIMH</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36</a:t>
            </a:fld>
            <a:endParaRPr lang="en-US" dirty="0"/>
          </a:p>
        </p:txBody>
      </p:sp>
    </p:spTree>
    <p:extLst>
      <p:ext uri="{BB962C8B-B14F-4D97-AF65-F5344CB8AC3E}">
        <p14:creationId xmlns:p14="http://schemas.microsoft.com/office/powerpoint/2010/main" val="2746786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into the specifics of the ACCESS study, let’s take a moment to review the definition of customized </a:t>
            </a:r>
            <a:r>
              <a:rPr lang="en-US" dirty="0" smtClean="0"/>
              <a:t>employment. </a:t>
            </a:r>
            <a:r>
              <a:rPr lang="en-US" dirty="0"/>
              <a:t>The is the definition provided in the Workforce Innovation and Opportunity Act of 2014. </a:t>
            </a:r>
          </a:p>
          <a:p>
            <a:endParaRPr lang="en-US" dirty="0"/>
          </a:p>
          <a:p>
            <a:r>
              <a:rPr lang="en-US" dirty="0"/>
              <a:t>Customized employment strategies </a:t>
            </a:r>
            <a:r>
              <a:rPr lang="en-US" dirty="0" smtClean="0"/>
              <a:t>include  a focus on career </a:t>
            </a:r>
            <a:r>
              <a:rPr lang="en-US" dirty="0"/>
              <a:t>interests and talents. We use personal and professional connections to find jobs</a:t>
            </a:r>
            <a:r>
              <a:rPr lang="en-US" dirty="0" smtClean="0"/>
              <a:t>.. However, some individuals with autism have a </a:t>
            </a:r>
            <a:r>
              <a:rPr lang="en-US" dirty="0"/>
              <a:t>difficult time expressing their interests and explaining their talents. Work environments are often not designed to be sensitive to sensory issues such as temperature intolerances, noise levels, and lighting. Many employers are not focused on unique interpersonal and learning styles – not because they are not willing or able to be, but because they aren’t aware of the need to be.  </a:t>
            </a:r>
          </a:p>
          <a:p>
            <a:endParaRPr lang="en-US" dirty="0"/>
          </a:p>
          <a:p>
            <a:r>
              <a:rPr lang="en-US" dirty="0"/>
              <a:t>Customized employment strategies open doors for people who have not been successful in achieving competitive, integrated employment goals due to the complexity of their disability. It is not a new concept or process as these strategies have been demonstrated to be successful for decades. Like many innovative approaches, it takes time to get to the point of systems change. As for customized employment, that time has come and we now have the opportunity to utilize these strategies to improve successful rehabilitation rates for VR consumers with the most complex disabilities.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596B0-4A80-4002-8038-042F02521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541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of  </a:t>
            </a:r>
            <a:r>
              <a:rPr lang="en-US" dirty="0"/>
              <a:t>customized employment process is grounded in social-ecological theory in that it acknowledges the complex interplay between a person and the environment. It emphasizes the importance of person-environment fit as well as the diverse systems that influence human functioning. It takes into consideration the unique aspects of each person such as the person’s age, </a:t>
            </a:r>
            <a:r>
              <a:rPr lang="en-US" dirty="0" smtClean="0"/>
              <a:t>disability</a:t>
            </a:r>
            <a:r>
              <a:rPr lang="en-US" dirty="0"/>
              <a:t>, functional capacities, disposition, and interaction style while also recognizing contextual factors such as living arrangements, geographical location, support systems, connections, and resources to help facilitate an employment outcome that aligns with the individuals interests and talents while considering conditions that may impact successful, long-term employment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596B0-4A80-4002-8038-042F02521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448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illustrates the customized employment process. T</a:t>
            </a:r>
            <a:r>
              <a:rPr lang="en-US" dirty="0" smtClean="0"/>
              <a:t>he </a:t>
            </a:r>
            <a:r>
              <a:rPr lang="en-US" dirty="0"/>
              <a:t>job seeker is at the center of the process and should always be involved in every aspect of his or her vocational rehabilitation. </a:t>
            </a:r>
            <a:r>
              <a:rPr lang="en-US" dirty="0" smtClean="0"/>
              <a:t>This </a:t>
            </a:r>
            <a:r>
              <a:rPr lang="en-US" dirty="0"/>
              <a:t>customized employment process begins with Discovery and proceeds through the steps to employment and post-employment supports that facilitate job retention. This is not a linear process. For instance, Discovery will continue to take place throughout the process and the vocational profile is ever evolving to reflect newly obtained skills, interest, and support needs.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596B0-4A80-4002-8038-042F02521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42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group of researchers conducted focus groups with VR counselors as well. These were the identified themes:</a:t>
            </a:r>
          </a:p>
          <a:p>
            <a:r>
              <a:rPr lang="en-US" dirty="0" smtClean="0"/>
              <a:t>1. </a:t>
            </a:r>
            <a:r>
              <a:rPr lang="en-US" dirty="0"/>
              <a:t>VR counselors stressed the importance of a needs assessment in developing customized </a:t>
            </a:r>
            <a:r>
              <a:rPr lang="en-US" dirty="0" smtClean="0"/>
              <a:t>strategies. In the 3</a:t>
            </a:r>
            <a:r>
              <a:rPr lang="en-US" baseline="30000" dirty="0" smtClean="0"/>
              <a:t>rd</a:t>
            </a:r>
            <a:r>
              <a:rPr lang="en-US" dirty="0" smtClean="0"/>
              <a:t> webinar in this series we discussed methods for customizing assessment and IPE process.  I will present a specific model, ACCESS later in this webinar for customized employment model.</a:t>
            </a:r>
          </a:p>
          <a:p>
            <a:r>
              <a:rPr lang="en-US" dirty="0" smtClean="0"/>
              <a:t>2. </a:t>
            </a:r>
            <a:r>
              <a:rPr lang="en-US" dirty="0"/>
              <a:t>the importance of building rapport and trust with the employer and other staff for the success of the employee within an </a:t>
            </a:r>
            <a:r>
              <a:rPr lang="en-US" dirty="0" smtClean="0"/>
              <a:t>organization and having candid discussions.</a:t>
            </a:r>
          </a:p>
          <a:p>
            <a:r>
              <a:rPr lang="en-US" dirty="0" smtClean="0"/>
              <a:t>3.Truly understanding takes time AND gathering information from lots of people.</a:t>
            </a:r>
          </a:p>
          <a:p>
            <a:r>
              <a:rPr lang="en-US" dirty="0" smtClean="0"/>
              <a:t>4. Interestingly the VR counselors agreed with themes of autistic participants even when it was negative statements of services. </a:t>
            </a:r>
            <a:r>
              <a:rPr lang="en-US" dirty="0"/>
              <a:t>The VR counselors in these focus groups clearly understand the needs of adults with ASD, even if they may not always be able to fulfill </a:t>
            </a:r>
            <a:r>
              <a:rPr lang="en-US" dirty="0" smtClean="0"/>
              <a:t>them. Maybe due to agency stressors of resources stretched too thin or due to existing policies (like closing case after 90 days of employment).</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dirty="0"/>
          </a:p>
        </p:txBody>
      </p:sp>
    </p:spTree>
    <p:extLst>
      <p:ext uri="{BB962C8B-B14F-4D97-AF65-F5344CB8AC3E}">
        <p14:creationId xmlns:p14="http://schemas.microsoft.com/office/powerpoint/2010/main" val="3846215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protocolizes the CE process within a user-friendly system that incorporates an interconnected package of tools, templates, and logs that promote consistent application of the intervention. Elements from a myriad of popular CE models and feedback from stakeholder groups were referenced in the development of the ACCESS intervention. The model is further informed by The Essential Elements of Customized Employment for Universal Application (2017), a document developed by leaders in the field and published by the Workforce Innovation Technical Assistance Center (WINTAC).</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596B0-4A80-4002-8038-042F02521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809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stated ACCESS is described as “</a:t>
            </a:r>
            <a:r>
              <a:rPr lang="en-US" dirty="0" err="1" smtClean="0"/>
              <a:t>protocolizing</a:t>
            </a:r>
            <a:r>
              <a:rPr lang="en-US" dirty="0" smtClean="0"/>
              <a:t>” the CE process with individuals with autism.</a:t>
            </a:r>
          </a:p>
          <a:p>
            <a:endParaRPr lang="en-US" dirty="0"/>
          </a:p>
          <a:p>
            <a:r>
              <a:rPr lang="en-US" dirty="0" smtClean="0"/>
              <a:t>It uses these 6 key elements: Discovery Process, Vocational Profile, CE planning meeting, Portfolio/visual resume, Customized job development &amp; negotiation and Accommodations and post-employment supports.</a:t>
            </a:r>
          </a:p>
          <a:p>
            <a:r>
              <a:rPr lang="en-US" dirty="0" smtClean="0"/>
              <a:t/>
            </a:r>
            <a:br>
              <a:rPr lang="en-US" dirty="0" smtClean="0"/>
            </a:br>
            <a:r>
              <a:rPr lang="en-US" dirty="0" smtClean="0"/>
              <a:t>Fidelity instrument- Benchmarks of Quality Checklist (BQC) is used to assist with training in ACCESS, monitor adherence to ACCESS model and to document omissions, additions and adaptations that are made during implementation for each consumer. </a:t>
            </a:r>
          </a:p>
          <a:p>
            <a:endParaRPr lang="en-US" dirty="0"/>
          </a:p>
          <a:p>
            <a:r>
              <a:rPr lang="en-US" dirty="0" smtClean="0"/>
              <a:t>Other CE demonstration projects showing 4-6 months and with this population it is 8-9 months.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41</a:t>
            </a:fld>
            <a:endParaRPr lang="en-US"/>
          </a:p>
        </p:txBody>
      </p:sp>
    </p:spTree>
    <p:extLst>
      <p:ext uri="{BB962C8B-B14F-4D97-AF65-F5344CB8AC3E}">
        <p14:creationId xmlns:p14="http://schemas.microsoft.com/office/powerpoint/2010/main" val="2318829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review of the Discovery logs </a:t>
            </a:r>
            <a:r>
              <a:rPr lang="en-US" dirty="0" smtClean="0"/>
              <a:t>in their research showed </a:t>
            </a:r>
            <a:r>
              <a:rPr lang="en-US" dirty="0"/>
              <a:t>that </a:t>
            </a:r>
            <a:r>
              <a:rPr lang="en-US" dirty="0" smtClean="0"/>
              <a:t> </a:t>
            </a:r>
            <a:r>
              <a:rPr lang="en-US" dirty="0"/>
              <a:t>the full Discovery process </a:t>
            </a:r>
            <a:r>
              <a:rPr lang="en-US" dirty="0" smtClean="0"/>
              <a:t>occurred with </a:t>
            </a:r>
            <a:r>
              <a:rPr lang="en-US" dirty="0"/>
              <a:t>average of 27.7 </a:t>
            </a:r>
            <a:r>
              <a:rPr lang="en-US" dirty="0" smtClean="0"/>
              <a:t>hours. Ample time was spent on observations across activities and settings.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596B0-4A80-4002-8038-042F02521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116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Benchmarks of Quality Checklist (BQC) is a fidelity measure has been developed to 1) facilitate training and guidance for community-based providers who implement the ACCESS intervention; 2) promote adherence to the ACCESS model; and 3) document omissions, additions, and adaptations that are made during the implementation process.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596B0-4A80-4002-8038-042F02521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207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11980"/>
          </a:xfrm>
        </p:spPr>
        <p:txBody>
          <a:bodyPr/>
          <a:lstStyle/>
          <a:p>
            <a:r>
              <a:rPr lang="en-US" dirty="0" smtClean="0"/>
              <a:t>Although the research data to date is limited</a:t>
            </a:r>
            <a:r>
              <a:rPr lang="en-US" baseline="0" dirty="0" smtClean="0"/>
              <a:t> additional studies are underway and findings to date are quite promising.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several participants withdrew from the study and based on information obtained through qualitative interviews (by unbiased scientists) with these participants, we have added a work motivation assessment that includes the participant’s definition of a successful outcome. It seems that the motivation for participating was not intrinsic for a couple of the participants but, reported in post interviews as being influenced by family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r>
              <a:rPr lang="en-US" dirty="0" smtClean="0"/>
              <a:t>There was also</a:t>
            </a:r>
            <a:r>
              <a:rPr lang="en-US" baseline="0" dirty="0" smtClean="0"/>
              <a:t> a challenge with one community provider in that 5 participants only met with this person 1-2 times and then dropped out</a:t>
            </a:r>
            <a:r>
              <a:rPr lang="en-US" dirty="0" smtClean="0"/>
              <a:t> indicating there was not a good fit between provider-consumer. This had large implications to original study sample size.</a:t>
            </a:r>
          </a:p>
          <a:p>
            <a:endParaRPr lang="en-US" dirty="0"/>
          </a:p>
          <a:p>
            <a:pPr lvl="0"/>
            <a:r>
              <a:rPr lang="en-US" dirty="0"/>
              <a:t>Demonstration projects indicate the typical timeframe for the CE process is 4–6 months. </a:t>
            </a:r>
            <a:r>
              <a:rPr lang="en-US" dirty="0" smtClean="0"/>
              <a:t>This team </a:t>
            </a:r>
            <a:r>
              <a:rPr lang="en-US" dirty="0"/>
              <a:t>learned that the average time is closer to 8-9 months for individuals with ASD. This is due, in part, to complexities that extend the time needed for a robust Discovery process.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596B0-4A80-4002-8038-042F02521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419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Success of the ACCESS study, and other CE projects, is greatly impacted by provider agencies and practitioners. Highly qualified, well-trained practitioners are necessary for successful implementation. High turnover in provider agencies paired with large caseloads/capacity issues are ongoing issues – particularly when serving individuals with </a:t>
            </a:r>
            <a:r>
              <a:rPr lang="en-US" dirty="0" smtClean="0"/>
              <a:t>autism who require more time and attention..</a:t>
            </a:r>
            <a:endParaRPr lang="en-US" dirty="0"/>
          </a:p>
          <a:p>
            <a:endParaRPr lang="en-US" dirty="0"/>
          </a:p>
          <a:p>
            <a:r>
              <a:rPr lang="en-US" dirty="0" smtClean="0"/>
              <a:t>This group found that successful </a:t>
            </a:r>
            <a:r>
              <a:rPr lang="en-US" dirty="0"/>
              <a:t>integration of CE strategies into the VR system will require involvement by all stakeholders (individuals, families, provider agencies/ practitioners, VR personnel, policymakers, etc.). A collaborative approach to training, process, documentation, and employment supports is essential to effectiveness and sustainability of the intervention.</a:t>
            </a:r>
          </a:p>
          <a:p>
            <a:endParaRPr lang="en-US" dirty="0"/>
          </a:p>
          <a:p>
            <a:r>
              <a:rPr lang="en-US" dirty="0" smtClean="0"/>
              <a:t>Tammy Jorgenson and ACCESS team from their work  felt there is a strong need to build a better system of services.  Specifically attending to improving training, qualifications and sustainment of VR staff.</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596B0-4A80-4002-8038-042F02521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123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596B0-4A80-4002-8038-042F025213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928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Funding All phases of this study were funded by the Disability and</a:t>
            </a:r>
          </a:p>
          <a:p>
            <a:r>
              <a:rPr lang="en-US" sz="1200" b="0" i="0" u="none" strike="noStrike" kern="1200" baseline="0" dirty="0" smtClean="0">
                <a:solidFill>
                  <a:schemeClr val="tx1"/>
                </a:solidFill>
                <a:latin typeface="+mn-lt"/>
                <a:ea typeface="+mn-ea"/>
                <a:cs typeface="+mn-cs"/>
              </a:rPr>
              <a:t>Rehabilitation Research Project (DRRP) grant #90DP005103 from the</a:t>
            </a:r>
          </a:p>
          <a:p>
            <a:r>
              <a:rPr lang="en-US" sz="1200" b="0" i="0" u="none" strike="noStrike" kern="1200" baseline="0" dirty="0" smtClean="0">
                <a:solidFill>
                  <a:schemeClr val="tx1"/>
                </a:solidFill>
                <a:latin typeface="+mn-lt"/>
                <a:ea typeface="+mn-ea"/>
                <a:cs typeface="+mn-cs"/>
              </a:rPr>
              <a:t>National Institute on Disability and Rehabilitation Research (NIDRR).</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47</a:t>
            </a:fld>
            <a:endParaRPr lang="en-US"/>
          </a:p>
        </p:txBody>
      </p:sp>
    </p:spTree>
    <p:extLst>
      <p:ext uri="{BB962C8B-B14F-4D97-AF65-F5344CB8AC3E}">
        <p14:creationId xmlns:p14="http://schemas.microsoft.com/office/powerpoint/2010/main" val="833491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a:t>Project </a:t>
            </a:r>
            <a:r>
              <a:rPr lang="en-US" dirty="0" smtClean="0"/>
              <a:t>SEARCH reports </a:t>
            </a:r>
            <a:r>
              <a:rPr lang="en-US" dirty="0"/>
              <a:t>the program is implemented in over 400 sites internationally.</a:t>
            </a:r>
          </a:p>
          <a:p>
            <a:r>
              <a:rPr lang="en-US" dirty="0"/>
              <a:t>On the Project SEARCH website, they define </a:t>
            </a:r>
            <a:r>
              <a:rPr lang="en-US" dirty="0" smtClean="0"/>
              <a:t>a successful </a:t>
            </a:r>
            <a:r>
              <a:rPr lang="en-US" dirty="0"/>
              <a:t>employment outcome as year-round </a:t>
            </a:r>
            <a:r>
              <a:rPr lang="en-US" dirty="0" smtClean="0"/>
              <a:t>competitive integrated </a:t>
            </a:r>
            <a:r>
              <a:rPr lang="en-US" dirty="0"/>
              <a:t>employment (CIE) working for the </a:t>
            </a:r>
            <a:r>
              <a:rPr lang="en-US" dirty="0" smtClean="0"/>
              <a:t>prevailing wage </a:t>
            </a:r>
            <a:r>
              <a:rPr lang="en-US" dirty="0"/>
              <a:t>at least 16 h weekly. </a:t>
            </a:r>
            <a:endParaRPr lang="en-US" dirty="0" smtClean="0"/>
          </a:p>
          <a:p>
            <a:r>
              <a:rPr lang="en-US" dirty="0" smtClean="0"/>
              <a:t>They </a:t>
            </a:r>
            <a:r>
              <a:rPr lang="en-US" dirty="0"/>
              <a:t>report between a </a:t>
            </a:r>
            <a:r>
              <a:rPr lang="en-US" dirty="0" smtClean="0"/>
              <a:t>92 to </a:t>
            </a:r>
            <a:r>
              <a:rPr lang="en-US" dirty="0"/>
              <a:t>93.6% completion rate and a 70.2 to 75.5% </a:t>
            </a:r>
            <a:r>
              <a:rPr lang="en-US" dirty="0" smtClean="0"/>
              <a:t>employment rate </a:t>
            </a:r>
            <a:r>
              <a:rPr lang="en-US" dirty="0"/>
              <a:t>(Project SEARCH 2017).</a:t>
            </a:r>
          </a:p>
          <a:p>
            <a:endParaRPr lang="en-US" dirty="0" smtClean="0"/>
          </a:p>
          <a:p>
            <a:endParaRPr lang="en-US" dirty="0"/>
          </a:p>
          <a:p>
            <a:r>
              <a:rPr lang="en-US" dirty="0" smtClean="0"/>
              <a:t>This </a:t>
            </a:r>
            <a:r>
              <a:rPr lang="en-US" dirty="0"/>
              <a:t>webcast examines the Project SEARCH Model, identified by the National Advisory Panel as an effective vocational rehabilitation program, and discusses how the New York Collaborates for Autism has adapted this model specifically for people with autism spectrum disorder (ASD). Project SEARCH is a one-year, school-to-work transition program for young people with a wide variety of intellectual and developmental disabilities, including ASD. The program lets individuals work in a business where they stay full time to learn appropriate business behaviors and skills that will help them to find and keep competitive employment. Run time: 58 minutes 20 seconds.</a:t>
            </a:r>
          </a:p>
        </p:txBody>
      </p:sp>
      <p:sp>
        <p:nvSpPr>
          <p:cNvPr id="4" name="Slide Number Placeholder 3"/>
          <p:cNvSpPr>
            <a:spLocks noGrp="1"/>
          </p:cNvSpPr>
          <p:nvPr>
            <p:ph type="sldNum" sz="quarter" idx="10"/>
          </p:nvPr>
        </p:nvSpPr>
        <p:spPr/>
        <p:txBody>
          <a:bodyPr/>
          <a:lstStyle/>
          <a:p>
            <a:fld id="{1B9A179D-2D27-49E2-B022-8EDDA2EFE682}" type="slidenum">
              <a:rPr lang="en-US" smtClean="0"/>
              <a:t>48</a:t>
            </a:fld>
            <a:endParaRPr lang="en-US" dirty="0"/>
          </a:p>
        </p:txBody>
      </p:sp>
    </p:spTree>
    <p:extLst>
      <p:ext uri="{BB962C8B-B14F-4D97-AF65-F5344CB8AC3E}">
        <p14:creationId xmlns:p14="http://schemas.microsoft.com/office/powerpoint/2010/main" val="2891426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7180" y="4400550"/>
            <a:ext cx="6035040" cy="4526280"/>
          </a:xfrm>
        </p:spPr>
        <p:txBody>
          <a:bodyPr/>
          <a:lstStyle/>
          <a:p>
            <a:endParaRPr lang="en-US" dirty="0" smtClean="0"/>
          </a:p>
          <a:p>
            <a:endParaRPr lang="en-US" dirty="0"/>
          </a:p>
          <a:p>
            <a:r>
              <a:rPr lang="en-US" dirty="0"/>
              <a:t>Participants in PS + ASD received a mean of 206.19 h </a:t>
            </a:r>
            <a:r>
              <a:rPr lang="en-US" dirty="0" smtClean="0"/>
              <a:t>of direct </a:t>
            </a:r>
            <a:r>
              <a:rPr lang="en-US" dirty="0"/>
              <a:t>instruction from project team members during </a:t>
            </a:r>
            <a:r>
              <a:rPr lang="en-US" dirty="0" smtClean="0"/>
              <a:t>their time </a:t>
            </a:r>
            <a:r>
              <a:rPr lang="en-US" dirty="0"/>
              <a:t>in the three internships. Educational staff provided </a:t>
            </a:r>
            <a:r>
              <a:rPr lang="en-US" dirty="0" smtClean="0"/>
              <a:t>a mean </a:t>
            </a:r>
            <a:r>
              <a:rPr lang="en-US" dirty="0"/>
              <a:t>of 113.54 h (55.07%) of the direct instructional </a:t>
            </a:r>
            <a:r>
              <a:rPr lang="en-US" dirty="0" smtClean="0"/>
              <a:t>time while </a:t>
            </a:r>
            <a:r>
              <a:rPr lang="en-US" dirty="0"/>
              <a:t>job coaches provided a mean 92.65 h (44.93%) of </a:t>
            </a:r>
            <a:r>
              <a:rPr lang="en-US" dirty="0" smtClean="0"/>
              <a:t>the direct </a:t>
            </a:r>
            <a:r>
              <a:rPr lang="en-US" dirty="0"/>
              <a:t>instructional time on the internship </a:t>
            </a:r>
            <a:r>
              <a:rPr lang="en-US" dirty="0" smtClean="0"/>
              <a:t>sites.</a:t>
            </a:r>
          </a:p>
          <a:p>
            <a:endParaRPr lang="en-US" dirty="0"/>
          </a:p>
          <a:p>
            <a:r>
              <a:rPr lang="en-US" dirty="0"/>
              <a:t>In </a:t>
            </a:r>
            <a:r>
              <a:rPr lang="en-US" dirty="0" smtClean="0"/>
              <a:t>addition to </a:t>
            </a:r>
            <a:r>
              <a:rPr lang="en-US" dirty="0"/>
              <a:t>direct instruction, job coaches spent a significant </a:t>
            </a:r>
            <a:r>
              <a:rPr lang="en-US" dirty="0" smtClean="0"/>
              <a:t>amount of </a:t>
            </a:r>
            <a:r>
              <a:rPr lang="en-US" dirty="0"/>
              <a:t>indirect time developing internships, working with </a:t>
            </a:r>
            <a:r>
              <a:rPr lang="en-US" dirty="0" smtClean="0"/>
              <a:t>the on-site supervisors and </a:t>
            </a:r>
            <a:r>
              <a:rPr lang="en-US" dirty="0"/>
              <a:t>internship mentors, and </a:t>
            </a:r>
            <a:r>
              <a:rPr lang="en-US" dirty="0" smtClean="0"/>
              <a:t>communicating with </a:t>
            </a:r>
            <a:r>
              <a:rPr lang="en-US" dirty="0"/>
              <a:t>hospital management</a:t>
            </a:r>
            <a:r>
              <a:rPr lang="en-US" dirty="0" smtClean="0"/>
              <a:t>.</a:t>
            </a:r>
          </a:p>
          <a:p>
            <a:endParaRPr lang="en-US" dirty="0"/>
          </a:p>
          <a:p>
            <a:r>
              <a:rPr lang="en-US" dirty="0" smtClean="0"/>
              <a:t>Now time spent in </a:t>
            </a:r>
            <a:r>
              <a:rPr lang="en-US" dirty="0"/>
              <a:t>direct instruction and supervision decreased across the</a:t>
            </a:r>
          </a:p>
          <a:p>
            <a:r>
              <a:rPr lang="en-US" dirty="0"/>
              <a:t>three internships as participants gained independence </a:t>
            </a:r>
            <a:r>
              <a:rPr lang="en-US" dirty="0" smtClean="0"/>
              <a:t>at work.</a:t>
            </a:r>
          </a:p>
          <a:p>
            <a:endParaRPr lang="en-US" dirty="0"/>
          </a:p>
          <a:p>
            <a:r>
              <a:rPr lang="en-US" dirty="0" smtClean="0"/>
              <a:t>Note- </a:t>
            </a:r>
            <a:r>
              <a:rPr lang="en-US" dirty="0"/>
              <a:t>Both the </a:t>
            </a:r>
            <a:r>
              <a:rPr lang="en-US" dirty="0" smtClean="0"/>
              <a:t>teacher and </a:t>
            </a:r>
            <a:r>
              <a:rPr lang="en-US" dirty="0"/>
              <a:t>job coach also received additional training in the </a:t>
            </a:r>
            <a:r>
              <a:rPr lang="en-US" dirty="0" smtClean="0"/>
              <a:t>provision of </a:t>
            </a:r>
            <a:r>
              <a:rPr lang="en-US" dirty="0"/>
              <a:t>applied behavior analytic instructional and </a:t>
            </a:r>
            <a:r>
              <a:rPr lang="en-US" dirty="0" smtClean="0"/>
              <a:t>behavior change techniques including…scored </a:t>
            </a:r>
            <a:r>
              <a:rPr lang="en-US" dirty="0"/>
              <a:t>task </a:t>
            </a:r>
            <a:r>
              <a:rPr lang="en-US" dirty="0" smtClean="0"/>
              <a:t>analysis, behavioral </a:t>
            </a:r>
            <a:r>
              <a:rPr lang="en-US" dirty="0"/>
              <a:t>rehearsal of social communication skills, </a:t>
            </a:r>
            <a:r>
              <a:rPr lang="en-US" dirty="0" smtClean="0"/>
              <a:t>shaping and </a:t>
            </a:r>
            <a:r>
              <a:rPr lang="en-US" dirty="0"/>
              <a:t>modeling, planned structured generalization of </a:t>
            </a:r>
            <a:r>
              <a:rPr lang="en-US" dirty="0" smtClean="0"/>
              <a:t>skills between </a:t>
            </a:r>
            <a:r>
              <a:rPr lang="en-US" dirty="0"/>
              <a:t>environments, functional assessment of </a:t>
            </a:r>
            <a:r>
              <a:rPr lang="en-US" dirty="0" smtClean="0"/>
              <a:t>behavioral </a:t>
            </a:r>
            <a:r>
              <a:rPr lang="en-US" dirty="0"/>
              <a:t>challenges, multicomponent behavior intervention </a:t>
            </a:r>
            <a:r>
              <a:rPr lang="en-US" dirty="0" smtClean="0"/>
              <a:t>planning, and </a:t>
            </a:r>
            <a:r>
              <a:rPr lang="en-US" dirty="0"/>
              <a:t>prompting and prompt fading</a:t>
            </a:r>
            <a:r>
              <a:rPr lang="en-US" dirty="0" smtClean="0"/>
              <a:t>.</a:t>
            </a:r>
          </a:p>
          <a:p>
            <a:r>
              <a:rPr lang="en-US" dirty="0"/>
              <a:t>In addition to the direct services team described above, </a:t>
            </a:r>
            <a:r>
              <a:rPr lang="en-US" dirty="0" smtClean="0"/>
              <a:t>each location </a:t>
            </a:r>
            <a:r>
              <a:rPr lang="en-US" dirty="0"/>
              <a:t>was supported by a coordinator group </a:t>
            </a:r>
            <a:r>
              <a:rPr lang="en-US" dirty="0" smtClean="0"/>
              <a:t>composed of </a:t>
            </a:r>
            <a:r>
              <a:rPr lang="en-US" dirty="0"/>
              <a:t>a school district administrator, the VR case manager, </a:t>
            </a:r>
            <a:r>
              <a:rPr lang="en-US" dirty="0" smtClean="0"/>
              <a:t>a business </a:t>
            </a:r>
            <a:r>
              <a:rPr lang="en-US" dirty="0"/>
              <a:t>liaison from the hospital, and the university </a:t>
            </a:r>
            <a:r>
              <a:rPr lang="en-US" dirty="0" smtClean="0"/>
              <a:t>coordinator- meeting monthly and being thoroughly trained in model by developers (30 </a:t>
            </a:r>
            <a:r>
              <a:rPr lang="en-US" dirty="0" err="1" smtClean="0"/>
              <a:t>hrs</a:t>
            </a:r>
            <a:r>
              <a:rPr lang="en-US" dirty="0" smtClean="0"/>
              <a:t>). </a:t>
            </a:r>
            <a:r>
              <a:rPr lang="en-US" dirty="0"/>
              <a:t>fidelity of </a:t>
            </a:r>
            <a:r>
              <a:rPr lang="en-US" dirty="0" smtClean="0"/>
              <a:t>implementation was </a:t>
            </a:r>
            <a:r>
              <a:rPr lang="en-US" dirty="0"/>
              <a:t>monitored and verified by an independent team</a:t>
            </a:r>
          </a:p>
        </p:txBody>
      </p:sp>
      <p:sp>
        <p:nvSpPr>
          <p:cNvPr id="4" name="Slide Number Placeholder 3"/>
          <p:cNvSpPr>
            <a:spLocks noGrp="1"/>
          </p:cNvSpPr>
          <p:nvPr>
            <p:ph type="sldNum" sz="quarter" idx="10"/>
          </p:nvPr>
        </p:nvSpPr>
        <p:spPr/>
        <p:txBody>
          <a:bodyPr/>
          <a:lstStyle/>
          <a:p>
            <a:fld id="{1B9A179D-2D27-49E2-B022-8EDDA2EFE682}" type="slidenum">
              <a:rPr lang="en-US" smtClean="0"/>
              <a:t>49</a:t>
            </a:fld>
            <a:endParaRPr lang="en-US" dirty="0"/>
          </a:p>
        </p:txBody>
      </p:sp>
    </p:spTree>
    <p:extLst>
      <p:ext uri="{BB962C8B-B14F-4D97-AF65-F5344CB8AC3E}">
        <p14:creationId xmlns:p14="http://schemas.microsoft.com/office/powerpoint/2010/main" val="410390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 review of the dire situation that has motivated us all to be in this webinar.  </a:t>
            </a:r>
          </a:p>
          <a:p>
            <a:endParaRPr lang="en-US" dirty="0"/>
          </a:p>
          <a:p>
            <a:r>
              <a:rPr lang="en-US" dirty="0" smtClean="0"/>
              <a:t>This graph shows how the poor employment outcomes for autistic adults has maintained the same for the past decade and beyond.  Only about 16% are in full-time paid work.  We also have learned that many with jobs are under-employed meaning they might be in jobs that are below the optimal capacity or not linked to their talents and abilities. </a:t>
            </a:r>
          </a:p>
          <a:p>
            <a:endParaRPr lang="en-US" dirty="0"/>
          </a:p>
          <a:p>
            <a:r>
              <a:rPr lang="en-US" dirty="0" smtClean="0"/>
              <a:t>It is time for us all to focus on these issues and be change agents to once and for all to change these figures!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a:t>
            </a:fld>
            <a:endParaRPr lang="en-US" dirty="0"/>
          </a:p>
        </p:txBody>
      </p:sp>
    </p:spTree>
    <p:extLst>
      <p:ext uri="{BB962C8B-B14F-4D97-AF65-F5344CB8AC3E}">
        <p14:creationId xmlns:p14="http://schemas.microsoft.com/office/powerpoint/2010/main" val="1717966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a:t>
            </a:r>
            <a:r>
              <a:rPr lang="en-US" dirty="0"/>
              <a:t>the criteria of the desired job, including amount </a:t>
            </a:r>
            <a:r>
              <a:rPr lang="en-US" dirty="0" smtClean="0"/>
              <a:t>of</a:t>
            </a:r>
            <a:r>
              <a:rPr lang="en-US" baseline="0" dirty="0" smtClean="0"/>
              <a:t> </a:t>
            </a:r>
            <a:r>
              <a:rPr lang="en-US" dirty="0" smtClean="0"/>
              <a:t>time </a:t>
            </a:r>
            <a:r>
              <a:rPr lang="en-US" dirty="0"/>
              <a:t>the individual would like to work, location near </a:t>
            </a:r>
            <a:r>
              <a:rPr lang="en-US" dirty="0" smtClean="0"/>
              <a:t>home,</a:t>
            </a:r>
            <a:r>
              <a:rPr lang="en-US" baseline="0" dirty="0" smtClean="0"/>
              <a:t> </a:t>
            </a:r>
            <a:r>
              <a:rPr lang="en-US" dirty="0" smtClean="0"/>
              <a:t>preferred </a:t>
            </a:r>
            <a:r>
              <a:rPr lang="en-US" dirty="0"/>
              <a:t>tasks, jobs and industries, preferred shifts, etc</a:t>
            </a:r>
            <a:r>
              <a:rPr lang="en-US" dirty="0" smtClean="0"/>
              <a:t>.</a:t>
            </a:r>
          </a:p>
          <a:p>
            <a:r>
              <a:rPr lang="en-US" sz="1200" b="0" i="0" u="none" strike="noStrike" kern="1200" baseline="0" dirty="0" smtClean="0">
                <a:solidFill>
                  <a:schemeClr val="tx1"/>
                </a:solidFill>
                <a:latin typeface="+mn-lt"/>
                <a:ea typeface="+mn-ea"/>
                <a:cs typeface="+mn-cs"/>
              </a:rPr>
              <a:t>-Develop a strategic plan for employment</a:t>
            </a:r>
          </a:p>
          <a:p>
            <a:r>
              <a:rPr lang="en-US" dirty="0" smtClean="0"/>
              <a:t>- Develop specialized job seeking modifications.  </a:t>
            </a:r>
            <a:r>
              <a:rPr lang="en-US" sz="1200" b="0" i="0" u="none" strike="noStrike" kern="1200" baseline="0" dirty="0" smtClean="0">
                <a:solidFill>
                  <a:schemeClr val="tx1"/>
                </a:solidFill>
                <a:latin typeface="+mn-lt"/>
                <a:ea typeface="+mn-ea"/>
                <a:cs typeface="+mn-cs"/>
              </a:rPr>
              <a:t>Because many of these individuals are unable to sit for interviews these modifications include collecting videos of the person working, recommendation letters from internship supervisors, and job leads from the family’s contacts.  Also do “working interviews” where the applicant performs the duties of the job alongside the supervisor</a:t>
            </a:r>
          </a:p>
          <a:p>
            <a:r>
              <a:rPr lang="en-US" sz="1200" b="0" i="0" u="none" strike="noStrike" kern="1200" baseline="0" dirty="0" smtClean="0">
                <a:solidFill>
                  <a:schemeClr val="tx1"/>
                </a:solidFill>
                <a:latin typeface="+mn-lt"/>
                <a:ea typeface="+mn-ea"/>
                <a:cs typeface="+mn-cs"/>
              </a:rPr>
              <a:t>- Maintain continuity of team</a:t>
            </a:r>
            <a:r>
              <a:rPr lang="en-US" sz="1200" b="0" i="0" u="none" strike="noStrike" kern="1200" dirty="0" smtClean="0">
                <a:solidFill>
                  <a:schemeClr val="tx1"/>
                </a:solidFill>
                <a:latin typeface="+mn-lt"/>
                <a:ea typeface="+mn-ea"/>
                <a:cs typeface="+mn-cs"/>
              </a:rPr>
              <a:t> involves a focus to </a:t>
            </a:r>
            <a:r>
              <a:rPr lang="en-US" sz="1200" b="0" i="0" u="none" strike="noStrike" kern="1200" baseline="0" dirty="0" smtClean="0">
                <a:solidFill>
                  <a:schemeClr val="tx1"/>
                </a:solidFill>
                <a:latin typeface="+mn-lt"/>
                <a:ea typeface="+mn-ea"/>
                <a:cs typeface="+mn-cs"/>
              </a:rPr>
              <a:t>continue services with the same VR case manager and job coaching agency that provided services during their PS + ASD year. So that there is a link between Pre-ETS and adult VR CIE</a:t>
            </a:r>
          </a:p>
          <a:p>
            <a:r>
              <a:rPr lang="en-US" sz="1200" b="0" i="0" u="none" strike="noStrike" kern="1200" baseline="0" dirty="0" smtClean="0">
                <a:solidFill>
                  <a:schemeClr val="tx1"/>
                </a:solidFill>
                <a:latin typeface="+mn-lt"/>
                <a:ea typeface="+mn-ea"/>
                <a:cs typeface="+mn-cs"/>
              </a:rPr>
              <a:t>- Launch directly into job development post graduation. </a:t>
            </a:r>
            <a:r>
              <a:rPr lang="en-US" dirty="0" smtClean="0"/>
              <a:t>This includes </a:t>
            </a:r>
            <a:r>
              <a:rPr lang="en-US" sz="1200" b="0" i="0" u="none" strike="noStrike" kern="1200" baseline="0" dirty="0" smtClean="0">
                <a:solidFill>
                  <a:schemeClr val="tx1"/>
                </a:solidFill>
                <a:latin typeface="+mn-lt"/>
                <a:ea typeface="+mn-ea"/>
                <a:cs typeface="+mn-cs"/>
              </a:rPr>
              <a:t>Job seeking profile was completed during the internship year so students go directly into job development post graduation.  If job not found immediately after graduation than into phase three, job site training, and phase four, long term supports.</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50</a:t>
            </a:fld>
            <a:endParaRPr lang="en-US" dirty="0"/>
          </a:p>
        </p:txBody>
      </p:sp>
    </p:spTree>
    <p:extLst>
      <p:ext uri="{BB962C8B-B14F-4D97-AF65-F5344CB8AC3E}">
        <p14:creationId xmlns:p14="http://schemas.microsoft.com/office/powerpoint/2010/main" val="3285666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describe the sample more </a:t>
            </a:r>
            <a:r>
              <a:rPr lang="en-US" dirty="0" smtClean="0"/>
              <a:t>ALL</a:t>
            </a:r>
            <a:r>
              <a:rPr lang="en-US" dirty="0"/>
              <a:t> </a:t>
            </a:r>
            <a:r>
              <a:rPr lang="en-US" sz="1200" b="0" i="0" u="none" strike="noStrike" kern="1200" baseline="0" dirty="0" smtClean="0">
                <a:solidFill>
                  <a:schemeClr val="tx1"/>
                </a:solidFill>
                <a:latin typeface="+mn-lt"/>
                <a:ea typeface="+mn-ea"/>
                <a:cs typeface="+mn-cs"/>
              </a:rPr>
              <a:t>participants in the study were enrolled in self-contained special education programs for the majority of their school day and working to receive a special education certificate of completion instead of a standard diploma.</a:t>
            </a:r>
          </a:p>
          <a:p>
            <a:pPr marL="171450" indent="-171450">
              <a:buFontTx/>
              <a:buChar char="-"/>
            </a:pPr>
            <a:r>
              <a:rPr lang="en-US" sz="1200" b="0" i="0" u="none" strike="noStrike" kern="1200" baseline="0" dirty="0" smtClean="0">
                <a:solidFill>
                  <a:schemeClr val="tx1"/>
                </a:solidFill>
                <a:latin typeface="+mn-lt"/>
                <a:ea typeface="+mn-ea"/>
                <a:cs typeface="+mn-cs"/>
              </a:rPr>
              <a:t>6.65 times more likely at graduation (95% CI 1.65, 26.7) and 4.41 times more likely at 1 year follow-up (95% CI 1.78, 10.9) to be employed than participants in the control condition.</a:t>
            </a:r>
          </a:p>
          <a:p>
            <a:pPr marL="171450" indent="-171450">
              <a:buFontTx/>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51</a:t>
            </a:fld>
            <a:endParaRPr lang="en-US" dirty="0"/>
          </a:p>
        </p:txBody>
      </p:sp>
    </p:spTree>
    <p:extLst>
      <p:ext uri="{BB962C8B-B14F-4D97-AF65-F5344CB8AC3E}">
        <p14:creationId xmlns:p14="http://schemas.microsoft.com/office/powerpoint/2010/main" val="2913869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357" y="251271"/>
            <a:ext cx="5486400" cy="3086100"/>
          </a:xfrm>
        </p:spPr>
      </p:sp>
      <p:sp>
        <p:nvSpPr>
          <p:cNvPr id="3" name="Notes Placeholder 2"/>
          <p:cNvSpPr>
            <a:spLocks noGrp="1"/>
          </p:cNvSpPr>
          <p:nvPr>
            <p:ph type="body" idx="1"/>
          </p:nvPr>
        </p:nvSpPr>
        <p:spPr>
          <a:xfrm>
            <a:off x="708471" y="3478593"/>
            <a:ext cx="5486400" cy="3600450"/>
          </a:xfrm>
        </p:spPr>
        <p:txBody>
          <a:bodyPr/>
          <a:lstStyle/>
          <a:p>
            <a:r>
              <a:rPr lang="en-US" dirty="0" smtClean="0"/>
              <a:t>Healthcare types: </a:t>
            </a:r>
            <a:r>
              <a:rPr lang="en-US" sz="1200" b="0" i="0" u="none" strike="noStrike" kern="1200" baseline="0" dirty="0" smtClean="0">
                <a:solidFill>
                  <a:schemeClr val="tx1"/>
                </a:solidFill>
                <a:latin typeface="+mn-lt"/>
                <a:ea typeface="+mn-ea"/>
                <a:cs typeface="+mn-cs"/>
              </a:rPr>
              <a:t>Clinical Associate (9)</a:t>
            </a:r>
          </a:p>
          <a:p>
            <a:r>
              <a:rPr lang="en-US" sz="1200" b="0" i="0" u="none" strike="noStrike" kern="1200" baseline="0" dirty="0" smtClean="0">
                <a:solidFill>
                  <a:schemeClr val="tx1"/>
                </a:solidFill>
                <a:latin typeface="+mn-lt"/>
                <a:ea typeface="+mn-ea"/>
                <a:cs typeface="+mn-cs"/>
              </a:rPr>
              <a:t>Environmental Services Aide (5)</a:t>
            </a:r>
          </a:p>
          <a:p>
            <a:r>
              <a:rPr lang="it-IT" sz="1200" b="0" i="0" u="none" strike="noStrike" kern="1200" baseline="0" dirty="0" smtClean="0">
                <a:solidFill>
                  <a:schemeClr val="tx1"/>
                </a:solidFill>
                <a:latin typeface="+mn-lt"/>
                <a:ea typeface="+mn-ea"/>
                <a:cs typeface="+mn-cs"/>
              </a:rPr>
              <a:t>Central Sterile Processing Associate (3)</a:t>
            </a:r>
          </a:p>
          <a:p>
            <a:r>
              <a:rPr lang="en-US" sz="1200" b="0" i="0" u="none" strike="noStrike" kern="1200" baseline="0" dirty="0" smtClean="0">
                <a:solidFill>
                  <a:schemeClr val="tx1"/>
                </a:solidFill>
                <a:latin typeface="+mn-lt"/>
                <a:ea typeface="+mn-ea"/>
                <a:cs typeface="+mn-cs"/>
              </a:rPr>
              <a:t>Information Technology Clinical Associate (2)</a:t>
            </a:r>
          </a:p>
          <a:p>
            <a:r>
              <a:rPr lang="en-US" sz="1200" b="0" i="0" u="none" strike="noStrike" kern="1200" baseline="0" dirty="0" smtClean="0">
                <a:solidFill>
                  <a:schemeClr val="tx1"/>
                </a:solidFill>
                <a:latin typeface="+mn-lt"/>
                <a:ea typeface="+mn-ea"/>
                <a:cs typeface="+mn-cs"/>
              </a:rPr>
              <a:t>Utilities Aide (2)</a:t>
            </a:r>
          </a:p>
          <a:p>
            <a:r>
              <a:rPr lang="en-US" sz="1200" b="0" i="0" u="none" strike="noStrike" kern="1200" baseline="0" dirty="0" smtClean="0">
                <a:solidFill>
                  <a:schemeClr val="tx1"/>
                </a:solidFill>
                <a:latin typeface="+mn-lt"/>
                <a:ea typeface="+mn-ea"/>
                <a:cs typeface="+mn-cs"/>
              </a:rPr>
              <a:t>Surgical Care Technician (1)</a:t>
            </a:r>
          </a:p>
          <a:p>
            <a:r>
              <a:rPr lang="en-US" sz="1200" b="0" i="0" u="none" strike="noStrike" kern="1200" baseline="0" dirty="0" smtClean="0">
                <a:solidFill>
                  <a:schemeClr val="tx1"/>
                </a:solidFill>
                <a:latin typeface="+mn-lt"/>
                <a:ea typeface="+mn-ea"/>
                <a:cs typeface="+mn-cs"/>
              </a:rPr>
              <a:t>Unit Secretary (1)</a:t>
            </a:r>
          </a:p>
          <a:p>
            <a:r>
              <a:rPr lang="en-US" sz="1200" b="0" i="0" u="none" strike="noStrike" kern="1200" baseline="0" dirty="0" smtClean="0">
                <a:solidFill>
                  <a:schemeClr val="tx1"/>
                </a:solidFill>
                <a:latin typeface="+mn-lt"/>
                <a:ea typeface="+mn-ea"/>
                <a:cs typeface="+mn-cs"/>
              </a:rPr>
              <a:t>TBI Data Entry Clerk (1)</a:t>
            </a:r>
          </a:p>
          <a:p>
            <a:r>
              <a:rPr lang="en-US" sz="1200" b="0" i="0" u="none" strike="noStrike" kern="1200" baseline="0" dirty="0" smtClean="0">
                <a:solidFill>
                  <a:schemeClr val="tx1"/>
                </a:solidFill>
                <a:latin typeface="+mn-lt"/>
                <a:ea typeface="+mn-ea"/>
                <a:cs typeface="+mn-cs"/>
              </a:rPr>
              <a:t>Patient Care Technician (1)</a:t>
            </a:r>
          </a:p>
          <a:p>
            <a:r>
              <a:rPr lang="en-US" sz="1200" b="0" i="0" u="none" strike="noStrike" kern="1200" baseline="0" dirty="0" smtClean="0">
                <a:solidFill>
                  <a:schemeClr val="tx1"/>
                </a:solidFill>
                <a:latin typeface="+mn-lt"/>
                <a:ea typeface="+mn-ea"/>
                <a:cs typeface="+mn-cs"/>
              </a:rPr>
              <a:t>Purchasing Associate (1)</a:t>
            </a:r>
          </a:p>
          <a:p>
            <a:r>
              <a:rPr lang="en-US" sz="1200" b="0" i="0" u="none" strike="noStrike" kern="1200" baseline="0" dirty="0" smtClean="0">
                <a:solidFill>
                  <a:schemeClr val="tx1"/>
                </a:solidFill>
                <a:latin typeface="+mn-lt"/>
                <a:ea typeface="+mn-ea"/>
                <a:cs typeface="+mn-cs"/>
              </a:rPr>
              <a:t>Hospitality: Laundry Attendant (3)</a:t>
            </a:r>
          </a:p>
          <a:p>
            <a:r>
              <a:rPr lang="en-US" sz="1200" b="0" i="0" u="none" strike="noStrike" kern="1200" baseline="0" dirty="0" smtClean="0">
                <a:solidFill>
                  <a:schemeClr val="tx1"/>
                </a:solidFill>
                <a:latin typeface="+mn-lt"/>
                <a:ea typeface="+mn-ea"/>
                <a:cs typeface="+mn-cs"/>
              </a:rPr>
              <a:t>Spa Assistant (1)</a:t>
            </a:r>
          </a:p>
          <a:p>
            <a:r>
              <a:rPr lang="en-US" sz="1200" b="0" i="0" u="none" strike="noStrike" kern="1200" baseline="0" dirty="0" smtClean="0">
                <a:solidFill>
                  <a:schemeClr val="tx1"/>
                </a:solidFill>
                <a:latin typeface="+mn-lt"/>
                <a:ea typeface="+mn-ea"/>
                <a:cs typeface="+mn-cs"/>
              </a:rPr>
              <a:t>Domestic Assistant (1)</a:t>
            </a:r>
          </a:p>
          <a:p>
            <a:r>
              <a:rPr lang="en-US" sz="1200" b="0" i="0" u="none" strike="noStrike" kern="1200" baseline="0" dirty="0" smtClean="0">
                <a:solidFill>
                  <a:schemeClr val="tx1"/>
                </a:solidFill>
                <a:latin typeface="+mn-lt"/>
                <a:ea typeface="+mn-ea"/>
                <a:cs typeface="+mn-cs"/>
              </a:rPr>
              <a:t>House Attendant (1)</a:t>
            </a:r>
          </a:p>
          <a:p>
            <a:r>
              <a:rPr lang="en-US" sz="1200" b="0" i="0" u="none" strike="noStrike" kern="1200" baseline="0" dirty="0" smtClean="0">
                <a:solidFill>
                  <a:schemeClr val="tx1"/>
                </a:solidFill>
                <a:latin typeface="+mn-lt"/>
                <a:ea typeface="+mn-ea"/>
                <a:cs typeface="+mn-cs"/>
              </a:rPr>
              <a:t>Banquet Houseman (1)</a:t>
            </a:r>
          </a:p>
          <a:p>
            <a:r>
              <a:rPr lang="en-US" sz="1200" b="0" i="0" u="none" strike="noStrike" kern="1200" baseline="0" dirty="0" smtClean="0">
                <a:solidFill>
                  <a:schemeClr val="tx1"/>
                </a:solidFill>
                <a:latin typeface="+mn-lt"/>
                <a:ea typeface="+mn-ea"/>
                <a:cs typeface="+mn-cs"/>
              </a:rPr>
              <a:t>Distributor: Warehouse Associate (2)</a:t>
            </a:r>
          </a:p>
          <a:p>
            <a:r>
              <a:rPr lang="en-US" sz="1200" b="0" i="0" u="none" strike="noStrike" kern="1200" baseline="0" dirty="0" smtClean="0">
                <a:solidFill>
                  <a:schemeClr val="tx1"/>
                </a:solidFill>
                <a:latin typeface="+mn-lt"/>
                <a:ea typeface="+mn-ea"/>
                <a:cs typeface="+mn-cs"/>
              </a:rPr>
              <a:t>Picker (1)</a:t>
            </a:r>
          </a:p>
          <a:p>
            <a:r>
              <a:rPr lang="en-US" sz="1200" b="0" i="0" u="none" strike="noStrike" kern="1200" baseline="0" dirty="0" smtClean="0">
                <a:solidFill>
                  <a:schemeClr val="tx1"/>
                </a:solidFill>
                <a:latin typeface="+mn-lt"/>
                <a:ea typeface="+mn-ea"/>
                <a:cs typeface="+mn-cs"/>
              </a:rPr>
              <a:t>Distribution Center Associate (1)</a:t>
            </a:r>
          </a:p>
          <a:p>
            <a:r>
              <a:rPr lang="en-US" sz="1200" b="0" i="0" u="none" strike="noStrike" kern="1200" baseline="0" dirty="0" smtClean="0">
                <a:solidFill>
                  <a:schemeClr val="tx1"/>
                </a:solidFill>
                <a:latin typeface="+mn-lt"/>
                <a:ea typeface="+mn-ea"/>
                <a:cs typeface="+mn-cs"/>
              </a:rPr>
              <a:t>Distribution Center Health Enthusiast (1)</a:t>
            </a:r>
          </a:p>
          <a:p>
            <a:r>
              <a:rPr lang="en-US" sz="1200" b="0" i="0" u="none" strike="noStrike" kern="1200" baseline="0" dirty="0" smtClean="0">
                <a:solidFill>
                  <a:schemeClr val="tx1"/>
                </a:solidFill>
                <a:latin typeface="+mn-lt"/>
                <a:ea typeface="+mn-ea"/>
                <a:cs typeface="+mn-cs"/>
              </a:rPr>
              <a:t>Manufacturer/supplier: Production Worker (1)</a:t>
            </a:r>
          </a:p>
          <a:p>
            <a:r>
              <a:rPr lang="en-US" sz="1200" b="0" i="0" u="none" strike="noStrike" kern="1200" baseline="0" dirty="0" smtClean="0">
                <a:solidFill>
                  <a:schemeClr val="tx1"/>
                </a:solidFill>
                <a:latin typeface="+mn-lt"/>
                <a:ea typeface="+mn-ea"/>
                <a:cs typeface="+mn-cs"/>
              </a:rPr>
              <a:t>Package Handler (1)</a:t>
            </a:r>
          </a:p>
          <a:p>
            <a:r>
              <a:rPr lang="en-US" sz="1200" b="0" i="0" u="none" strike="noStrike" kern="1200" baseline="0" dirty="0" smtClean="0">
                <a:solidFill>
                  <a:schemeClr val="tx1"/>
                </a:solidFill>
                <a:latin typeface="+mn-lt"/>
                <a:ea typeface="+mn-ea"/>
                <a:cs typeface="+mn-cs"/>
              </a:rPr>
              <a:t>Mail Sorter (1)</a:t>
            </a:r>
          </a:p>
          <a:p>
            <a:r>
              <a:rPr lang="en-US" sz="1200" b="0" i="0" u="none" strike="noStrike" kern="1200" baseline="0" dirty="0" smtClean="0">
                <a:solidFill>
                  <a:schemeClr val="tx1"/>
                </a:solidFill>
                <a:latin typeface="+mn-lt"/>
                <a:ea typeface="+mn-ea"/>
                <a:cs typeface="+mn-cs"/>
              </a:rPr>
              <a:t>Sports/recreation: Custodian (1)</a:t>
            </a:r>
          </a:p>
          <a:p>
            <a:r>
              <a:rPr lang="en-US" sz="1200" b="0" i="0" u="none" strike="noStrike" kern="1200" baseline="0" dirty="0" smtClean="0">
                <a:solidFill>
                  <a:schemeClr val="tx1"/>
                </a:solidFill>
                <a:latin typeface="+mn-lt"/>
                <a:ea typeface="+mn-ea"/>
                <a:cs typeface="+mn-cs"/>
              </a:rPr>
              <a:t>Housekeeper (1)</a:t>
            </a:r>
          </a:p>
          <a:p>
            <a:r>
              <a:rPr lang="en-US" sz="1200" b="0" i="0" u="none" strike="noStrike" kern="1200" baseline="0" dirty="0" smtClean="0">
                <a:solidFill>
                  <a:schemeClr val="tx1"/>
                </a:solidFill>
                <a:latin typeface="+mn-lt"/>
                <a:ea typeface="+mn-ea"/>
                <a:cs typeface="+mn-cs"/>
              </a:rPr>
              <a:t>--Of those 15 (19%) subjects who never gained employment during the study, six (7.6%) did not complete the PS + ASD program due to severe behavioral challenges requiring a change in placement. Another six (7.6%) participants gained employment after the 1 year follow-up point. Finally, three (3.8%) participants chose not to pursue employment after participation in PS + ASD</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52</a:t>
            </a:fld>
            <a:endParaRPr lang="en-US" dirty="0"/>
          </a:p>
        </p:txBody>
      </p:sp>
    </p:spTree>
    <p:extLst>
      <p:ext uri="{BB962C8B-B14F-4D97-AF65-F5344CB8AC3E}">
        <p14:creationId xmlns:p14="http://schemas.microsoft.com/office/powerpoint/2010/main" val="3645959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773" y="190815"/>
            <a:ext cx="5486400" cy="3086100"/>
          </a:xfrm>
        </p:spPr>
      </p:sp>
      <p:sp>
        <p:nvSpPr>
          <p:cNvPr id="3" name="Notes Placeholder 2"/>
          <p:cNvSpPr>
            <a:spLocks noGrp="1"/>
          </p:cNvSpPr>
          <p:nvPr>
            <p:ph type="body" idx="1"/>
          </p:nvPr>
        </p:nvSpPr>
        <p:spPr>
          <a:xfrm>
            <a:off x="156147" y="3350974"/>
            <a:ext cx="6412230" cy="3600450"/>
          </a:xfrm>
        </p:spPr>
        <p:txBody>
          <a:bodyPr/>
          <a:lstStyle/>
          <a:p>
            <a:r>
              <a:rPr lang="en-US" sz="1200" b="1" i="0" u="none" strike="noStrike" kern="1200" baseline="0" dirty="0" smtClean="0">
                <a:solidFill>
                  <a:schemeClr val="tx1"/>
                </a:solidFill>
                <a:latin typeface="+mn-lt"/>
                <a:ea typeface="+mn-ea"/>
                <a:cs typeface="+mn-cs"/>
              </a:rPr>
              <a:t>Internships: </a:t>
            </a:r>
            <a:r>
              <a:rPr lang="en-US" sz="1200" b="0" i="0" u="none" strike="noStrike" kern="1200" baseline="0" dirty="0" smtClean="0">
                <a:solidFill>
                  <a:schemeClr val="tx1"/>
                </a:solidFill>
                <a:latin typeface="+mn-lt"/>
                <a:ea typeface="+mn-ea"/>
                <a:cs typeface="+mn-cs"/>
              </a:rPr>
              <a:t>Participants gained work experience through internships that either built upon their long term career goals and/or were designed to cumulatively build their employment skills and social communication behavior with the eventual goal of each participant demonstrating career readiness by the end of internship 3.</a:t>
            </a:r>
          </a:p>
          <a:p>
            <a:r>
              <a:rPr lang="en-US" sz="1200" b="1" i="0" u="none" strike="noStrike" kern="1200" baseline="0" dirty="0" smtClean="0">
                <a:solidFill>
                  <a:schemeClr val="tx1"/>
                </a:solidFill>
                <a:latin typeface="+mn-lt"/>
                <a:ea typeface="+mn-ea"/>
                <a:cs typeface="+mn-cs"/>
              </a:rPr>
              <a:t>Instruction-</a:t>
            </a:r>
            <a:r>
              <a:rPr lang="en-US" sz="1200" b="0" i="0" u="none" strike="noStrike" kern="1200" baseline="0" dirty="0" smtClean="0">
                <a:solidFill>
                  <a:schemeClr val="tx1"/>
                </a:solidFill>
                <a:latin typeface="+mn-lt"/>
                <a:ea typeface="+mn-ea"/>
                <a:cs typeface="+mn-cs"/>
              </a:rPr>
              <a:t>Instructional practices provided within internship experiences were embedded in ABA techniques.</a:t>
            </a:r>
          </a:p>
          <a:p>
            <a:r>
              <a:rPr lang="en-US" sz="1200" b="1" i="0" u="none" strike="noStrike" kern="1200" baseline="0" dirty="0" smtClean="0">
                <a:solidFill>
                  <a:schemeClr val="tx1"/>
                </a:solidFill>
                <a:latin typeface="+mn-lt"/>
                <a:ea typeface="+mn-ea"/>
                <a:cs typeface="+mn-cs"/>
              </a:rPr>
              <a:t>Personalized vocational assessment and training-</a:t>
            </a:r>
            <a:r>
              <a:rPr lang="en-US" sz="1200" b="0" i="0" u="none" strike="noStrike" kern="1200" baseline="0" dirty="0" smtClean="0">
                <a:solidFill>
                  <a:schemeClr val="tx1"/>
                </a:solidFill>
                <a:latin typeface="+mn-lt"/>
                <a:ea typeface="+mn-ea"/>
                <a:cs typeface="+mn-cs"/>
              </a:rPr>
              <a:t> Partnering with hospitals to allow for different types of work experiences. Participants were able to work in individually selected internships that acted as both assessment and training opportunities</a:t>
            </a:r>
          </a:p>
          <a:p>
            <a:r>
              <a:rPr lang="en-US" sz="1200" b="1" i="0" u="none" strike="noStrike" kern="1200" baseline="0" dirty="0" smtClean="0">
                <a:solidFill>
                  <a:schemeClr val="tx1"/>
                </a:solidFill>
                <a:latin typeface="+mn-lt"/>
                <a:ea typeface="+mn-ea"/>
                <a:cs typeface="+mn-cs"/>
              </a:rPr>
              <a:t>Seamless transition to adult services- </a:t>
            </a:r>
            <a:r>
              <a:rPr lang="en-US" sz="1200" b="0" i="0" u="none" strike="noStrike" kern="1200" baseline="0" dirty="0" smtClean="0">
                <a:solidFill>
                  <a:schemeClr val="tx1"/>
                </a:solidFill>
                <a:latin typeface="+mn-lt"/>
                <a:ea typeface="+mn-ea"/>
                <a:cs typeface="+mn-cs"/>
              </a:rPr>
              <a:t>educational staff and job coaches daily. In addition, they had regular contact with their VR counselors. Upon graduation, they did not enter waiting lists for services with staff who did not know them. Instead, the very next day after graduation, they immediately began their job search with job coaches and VR counselors who knew them</a:t>
            </a:r>
          </a:p>
          <a:p>
            <a:r>
              <a:rPr lang="en-US" sz="1200" b="1" i="0" u="none" strike="noStrike" kern="1200" baseline="0" dirty="0" smtClean="0">
                <a:solidFill>
                  <a:schemeClr val="tx1"/>
                </a:solidFill>
                <a:latin typeface="+mn-lt"/>
                <a:ea typeface="+mn-ea"/>
                <a:cs typeface="+mn-cs"/>
              </a:rPr>
              <a:t>Leaving high school with a resume and examples of successful work- </a:t>
            </a:r>
            <a:r>
              <a:rPr lang="en-US" sz="1200" b="0" i="0" u="none" strike="noStrike" kern="1200" baseline="0" dirty="0" smtClean="0">
                <a:solidFill>
                  <a:schemeClr val="tx1"/>
                </a:solidFill>
                <a:latin typeface="+mn-lt"/>
                <a:ea typeface="+mn-ea"/>
                <a:cs typeface="+mn-cs"/>
              </a:rPr>
              <a:t>Thus they relied, instead, upon alternate interview techniques, such as “working interviews,” “video resumes,” specific letters of recommendation from internship mentors and supervisors, and word of mouth recommendations among colleagues</a:t>
            </a:r>
          </a:p>
          <a:p>
            <a:r>
              <a:rPr lang="en-US" sz="1200" b="1" i="0" u="none" strike="noStrike" kern="1200" baseline="0" dirty="0" smtClean="0">
                <a:solidFill>
                  <a:schemeClr val="tx1"/>
                </a:solidFill>
                <a:latin typeface="+mn-lt"/>
                <a:ea typeface="+mn-ea"/>
                <a:cs typeface="+mn-cs"/>
              </a:rPr>
              <a:t>Focus on meeting business needs- </a:t>
            </a:r>
            <a:r>
              <a:rPr lang="en-US" sz="1200" b="0" i="0" u="none" strike="noStrike" kern="1200" baseline="0" dirty="0" smtClean="0">
                <a:solidFill>
                  <a:schemeClr val="tx1"/>
                </a:solidFill>
                <a:latin typeface="+mn-lt"/>
                <a:ea typeface="+mn-ea"/>
                <a:cs typeface="+mn-cs"/>
              </a:rPr>
              <a:t>while interns were offered the opportunity to grow through the experience, they were expected to perform the job as required. These high expectations increased the quality of job skills learned.</a:t>
            </a:r>
          </a:p>
          <a:p>
            <a:r>
              <a:rPr lang="en-US" sz="1200" b="1" i="0" u="none" strike="noStrike" kern="1200" baseline="0" dirty="0" smtClean="0">
                <a:solidFill>
                  <a:schemeClr val="tx1"/>
                </a:solidFill>
                <a:latin typeface="+mn-lt"/>
                <a:ea typeface="+mn-ea"/>
                <a:cs typeface="+mn-cs"/>
              </a:rPr>
              <a:t>Barriers to Implementation- </a:t>
            </a:r>
            <a:r>
              <a:rPr lang="en-US" sz="1200" b="0" i="0" u="none" strike="noStrike" kern="1200" baseline="0" dirty="0" smtClean="0">
                <a:solidFill>
                  <a:schemeClr val="tx1"/>
                </a:solidFill>
                <a:latin typeface="+mn-lt"/>
                <a:ea typeface="+mn-ea"/>
                <a:cs typeface="+mn-cs"/>
              </a:rPr>
              <a:t>requires intensive time, replication sites must coordinate with and purchase training and technical assistance for Project SEARCH from Cincinnati Children’s Hospital Project SEARCH developers. In addition, replication sites will need resources to fund staff and outfit the classroom with materials and supplies. These costs represent more upon start-up, but also continue across the life of the project. Additional training requirement for PS + ASD staff, especially in the area of applied behavior analysis instructional and behavioral practices, use of braided funding and program design, model requires a business to participate as a host site for the project. It is helpful if that site is large enough to accommodate multiple internships while allowing staff to act as mentors to interns.</a:t>
            </a:r>
            <a:endParaRPr lang="en-US" b="1" dirty="0"/>
          </a:p>
        </p:txBody>
      </p:sp>
      <p:sp>
        <p:nvSpPr>
          <p:cNvPr id="4" name="Slide Number Placeholder 3"/>
          <p:cNvSpPr>
            <a:spLocks noGrp="1"/>
          </p:cNvSpPr>
          <p:nvPr>
            <p:ph type="sldNum" sz="quarter" idx="10"/>
          </p:nvPr>
        </p:nvSpPr>
        <p:spPr/>
        <p:txBody>
          <a:bodyPr/>
          <a:lstStyle/>
          <a:p>
            <a:fld id="{1B9A179D-2D27-49E2-B022-8EDDA2EFE682}" type="slidenum">
              <a:rPr lang="en-US" smtClean="0"/>
              <a:t>53</a:t>
            </a:fld>
            <a:endParaRPr lang="en-US" dirty="0"/>
          </a:p>
        </p:txBody>
      </p:sp>
    </p:spTree>
    <p:extLst>
      <p:ext uri="{BB962C8B-B14F-4D97-AF65-F5344CB8AC3E}">
        <p14:creationId xmlns:p14="http://schemas.microsoft.com/office/powerpoint/2010/main" val="32988338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local organizations and businesses are trained on how to help and support people with autism become and stay employed. This is the third part of a 3-part series of webcasts featuring effective vocational rehabilitation programs identified by the National Advisory Panel. Parts 1 and 2 can be found under accession numbers O18264 and O18265. Running time: 60:00.</a:t>
            </a:r>
            <a:endParaRPr lang="en-US" dirty="0" smtClean="0"/>
          </a:p>
          <a:p>
            <a:endParaRPr lang="en-US" dirty="0"/>
          </a:p>
          <a:p>
            <a:r>
              <a:rPr lang="en-US" dirty="0" smtClean="0"/>
              <a:t>This </a:t>
            </a:r>
            <a:r>
              <a:rPr lang="en-US" dirty="0"/>
              <a:t>webcast features POW&amp;R (Productive Opportunities for Work and Recreation), a community-based program providing employment services to people with autism spectrum disorder (ASD) in Delaware. Through POW&amp;R’s early start to employment, students begin to prepare for supported employment during the last eighteen months of their schooling and continue with long-term follow-up supports. Using the staff knowledge of ASD, on-site training, and matching the skills of the participant to the needs of the employer, adults with ASD can find and be successful at competitive employment. This is the second part of a 3-part series of webcasts featuring effective vocational rehabilitation programs identified by the National Advisory Panel. Parts 1 and 3 can be found under accession numbers O18264 and O18266. Running time: 30:00.</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54</a:t>
            </a:fld>
            <a:endParaRPr lang="en-US" dirty="0"/>
          </a:p>
        </p:txBody>
      </p:sp>
    </p:spTree>
    <p:extLst>
      <p:ext uri="{BB962C8B-B14F-4D97-AF65-F5344CB8AC3E}">
        <p14:creationId xmlns:p14="http://schemas.microsoft.com/office/powerpoint/2010/main" val="41486369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67afda0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767afda0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i="1" u="sng" dirty="0" smtClean="0"/>
          </a:p>
          <a:p>
            <a:pPr marL="0" lvl="0" indent="0" algn="l" rtl="0">
              <a:spcBef>
                <a:spcPts val="0"/>
              </a:spcBef>
              <a:spcAft>
                <a:spcPts val="0"/>
              </a:spcAft>
              <a:buNone/>
            </a:pPr>
            <a:r>
              <a:rPr lang="en-US" dirty="0" smtClean="0"/>
              <a:t>If this is your first webinar that you have attended focused on the autism spectrum know that there are 3 other recorded trainings available that will also be of value to attend.  Each webinar is unique.</a:t>
            </a:r>
          </a:p>
          <a:p>
            <a:pPr marL="0" lvl="0" indent="0" algn="l" rtl="0">
              <a:spcBef>
                <a:spcPts val="0"/>
              </a:spcBef>
              <a:spcAft>
                <a:spcPts val="0"/>
              </a:spcAft>
              <a:buNone/>
            </a:pPr>
            <a:endParaRPr lang="en-US" dirty="0"/>
          </a:p>
          <a:p>
            <a:pPr lvl="0"/>
            <a:r>
              <a:rPr lang="en-US" i="1" u="sng" dirty="0"/>
              <a:t>Read </a:t>
            </a:r>
            <a:r>
              <a:rPr lang="en-US" i="1" u="sng" dirty="0" smtClean="0"/>
              <a:t>previous recorded webinar </a:t>
            </a:r>
            <a:r>
              <a:rPr lang="en-US" i="1" u="sng" dirty="0"/>
              <a:t>topics</a:t>
            </a:r>
            <a:endParaRPr dirty="0"/>
          </a:p>
        </p:txBody>
      </p:sp>
      <p:sp>
        <p:nvSpPr>
          <p:cNvPr id="304" name="Google Shape;304;g767afda0e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56</a:t>
            </a:fld>
            <a:endParaRPr lang="en-US"/>
          </a:p>
        </p:txBody>
      </p:sp>
    </p:spTree>
    <p:extLst>
      <p:ext uri="{BB962C8B-B14F-4D97-AF65-F5344CB8AC3E}">
        <p14:creationId xmlns:p14="http://schemas.microsoft.com/office/powerpoint/2010/main" val="152722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images taken from the amazing work done at the Drexel institute examining service systems data shows that autistic adults have poor outcomes in a number of areas.</a:t>
            </a:r>
          </a:p>
          <a:p>
            <a:r>
              <a:rPr lang="en-US" dirty="0"/>
              <a:t> </a:t>
            </a:r>
          </a:p>
          <a:p>
            <a:r>
              <a:rPr lang="en-US" dirty="0" smtClean="0"/>
              <a:t>READ data on slide.</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dirty="0"/>
          </a:p>
        </p:txBody>
      </p:sp>
    </p:spTree>
    <p:extLst>
      <p:ext uri="{BB962C8B-B14F-4D97-AF65-F5344CB8AC3E}">
        <p14:creationId xmlns:p14="http://schemas.microsoft.com/office/powerpoint/2010/main" val="419716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Drexel’s Autism research program also delved deeper into the data available in the 9-11 dataset from the VR system.  Found that…</a:t>
            </a:r>
          </a:p>
          <a:p>
            <a:endParaRPr lang="en-US" dirty="0"/>
          </a:p>
          <a:p>
            <a:r>
              <a:rPr lang="en-US" dirty="0" smtClean="0"/>
              <a:t>READ data from slide.</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7</a:t>
            </a:fld>
            <a:endParaRPr lang="en-US" dirty="0"/>
          </a:p>
        </p:txBody>
      </p:sp>
    </p:spTree>
    <p:extLst>
      <p:ext uri="{BB962C8B-B14F-4D97-AF65-F5344CB8AC3E}">
        <p14:creationId xmlns:p14="http://schemas.microsoft.com/office/powerpoint/2010/main" val="14480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Again from Drexel University Autism research center we see very similar outcomes for the adult population as was presented for TAY.</a:t>
            </a:r>
          </a:p>
          <a:p>
            <a:endParaRPr lang="en-US" dirty="0"/>
          </a:p>
          <a:p>
            <a:r>
              <a:rPr lang="en-US" dirty="0" smtClean="0"/>
              <a:t>READ Data from slide.</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dirty="0"/>
          </a:p>
        </p:txBody>
      </p:sp>
    </p:spTree>
    <p:extLst>
      <p:ext uri="{BB962C8B-B14F-4D97-AF65-F5344CB8AC3E}">
        <p14:creationId xmlns:p14="http://schemas.microsoft.com/office/powerpoint/2010/main" val="335509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most of you know there are 2 main services provided by VR in support of CIE-</a:t>
            </a:r>
            <a:r>
              <a:rPr lang="en-US" baseline="0" dirty="0" smtClean="0"/>
              <a:t> competitive Integrated Employment along with training services such as Personal, vocational and Social Adjustment and work adjustment services.  The following evidence-based interventions that were chosen to be presented are delivered within 1 or more of these funded programs for adults with autism along with TAY within Pre-Employment Transition Services.  Two the programs virtual interview training and SUCCESS have developed separate versions for TAY and Project SEARCH has focused on TAY population.</a:t>
            </a:r>
          </a:p>
          <a:p>
            <a:endParaRPr lang="en-US" baseline="0" dirty="0" smtClean="0"/>
          </a:p>
          <a:p>
            <a:r>
              <a:rPr lang="en-US" baseline="0" dirty="0" smtClean="0"/>
              <a:t>2 of the </a:t>
            </a:r>
          </a:p>
          <a:p>
            <a:endParaRPr lang="en-US" baseline="0" dirty="0" smtClean="0"/>
          </a:p>
          <a:p>
            <a:r>
              <a:rPr lang="en-US" baseline="0" dirty="0" smtClean="0"/>
              <a:t>1) Supported Employment </a:t>
            </a:r>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dirty="0"/>
          </a:p>
        </p:txBody>
      </p:sp>
    </p:spTree>
    <p:extLst>
      <p:ext uri="{BB962C8B-B14F-4D97-AF65-F5344CB8AC3E}">
        <p14:creationId xmlns:p14="http://schemas.microsoft.com/office/powerpoint/2010/main" val="243457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dirty="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dirty="0">
                <a:latin typeface="Arial" pitchFamily="34" charset="0"/>
                <a:cs typeface="Arial" pitchFamily="34" charset="0"/>
              </a:rPr>
              <a:t>NOTE:</a:t>
            </a:r>
          </a:p>
          <a:p>
            <a:r>
              <a:rPr sz="12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A3335-6331-4872-A8B7-ECD55539F4D0}" type="datetimeFigureOut">
              <a:rPr lang="en-US" smtClean="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9A3335-6331-4872-A8B7-ECD55539F4D0}" type="datetimeFigureOut">
              <a:rPr lang="en-US" smtClean="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10/28/2020</a:t>
            </a:fld>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dirty="0"/>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rporegon.org/cms/lib/OR01928264/Centricity/Domain/45/Documents/OAR_Job_Accommod.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leveluplab.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vcurrtc.org/index.cfm" TargetMode="External"/><Relationship Id="rId4" Type="http://schemas.openxmlformats.org/officeDocument/2006/relationships/hyperlink" Target="http://www.usf.edu/cbcs/cfs/academics/rmh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youtube.com/watch?v=YJZIZzbq6r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1.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1.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1.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www.usf.edu/cbcs/cfs/academics/rmhc" TargetMode="External"/><Relationship Id="rId5" Type="http://schemas.openxmlformats.org/officeDocument/2006/relationships/hyperlink" Target="mailto:smithtj@usf.edu" TargetMode="Externa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autism.sedl.org/index.php/webcasts/122-webcast-11"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autism.sedl.org/index.php/webcasts/96-webcast-5"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autism.sedl.org/index.php/webcasts/95-webcast-4"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intac-website-bfiles.s3-us-west-2.amazonaws.com/bfiles-t03/9998-id200301/id200301.html"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wintac-website-bfiles.s3-us-west-2.amazonaws.com/bfiles-t03/9996-id200303/id200303.html" TargetMode="External"/><Relationship Id="rId4" Type="http://schemas.openxmlformats.org/officeDocument/2006/relationships/hyperlink" Target="https://wintac-website-bfiles.s3-us-west-2.amazonaws.com/bfiles-t03/9997-id200302/id200302.html"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9779" y="1204856"/>
            <a:ext cx="5496262" cy="3229048"/>
          </a:xfrm>
        </p:spPr>
        <p:txBody>
          <a:bodyPr>
            <a:normAutofit fontScale="90000"/>
          </a:bodyPr>
          <a:lstStyle/>
          <a:p>
            <a:pPr lvl="0" algn="ctr"/>
            <a:r>
              <a:rPr lang="en-US" dirty="0"/>
              <a:t>Interventions, Services, Supports and Accommodations for Individuals with Autism to enhance Competitive Integrated Employment (CIE) outcomes</a:t>
            </a:r>
            <a:br>
              <a:rPr lang="en-US" dirty="0"/>
            </a:br>
            <a:endParaRPr lang="en-US" dirty="0"/>
          </a:p>
        </p:txBody>
      </p:sp>
      <p:sp>
        <p:nvSpPr>
          <p:cNvPr id="3" name="Subtitle 2"/>
          <p:cNvSpPr>
            <a:spLocks noGrp="1"/>
          </p:cNvSpPr>
          <p:nvPr>
            <p:ph type="subTitle" idx="1"/>
          </p:nvPr>
        </p:nvSpPr>
        <p:spPr>
          <a:xfrm>
            <a:off x="1048407" y="4248807"/>
            <a:ext cx="5367634" cy="1923393"/>
          </a:xfrm>
        </p:spPr>
        <p:txBody>
          <a:bodyPr>
            <a:normAutofit fontScale="62500" lnSpcReduction="20000"/>
          </a:bodyPr>
          <a:lstStyle/>
          <a:p>
            <a:r>
              <a:rPr lang="en-US" sz="2900" b="1" dirty="0"/>
              <a:t>Mary J. Baker-Ericzen, PhD</a:t>
            </a:r>
          </a:p>
          <a:p>
            <a:r>
              <a:rPr lang="en-US" dirty="0"/>
              <a:t>Research Scientist</a:t>
            </a:r>
          </a:p>
          <a:p>
            <a:r>
              <a:rPr lang="en-US" dirty="0"/>
              <a:t>WINTAC</a:t>
            </a:r>
          </a:p>
          <a:p>
            <a:r>
              <a:rPr lang="en-US" dirty="0"/>
              <a:t>Interwork Institute</a:t>
            </a:r>
          </a:p>
          <a:p>
            <a:r>
              <a:rPr lang="en-US" dirty="0"/>
              <a:t>San Diego State University</a:t>
            </a:r>
          </a:p>
          <a:p>
            <a:endParaRPr lang="en-US" dirty="0"/>
          </a:p>
        </p:txBody>
      </p:sp>
      <p:pic>
        <p:nvPicPr>
          <p:cNvPr id="6" name="Picture Placeholder 5" descr="The background of this slide as an image of 2 people, one individual who appears to be male transporting himself in a wheelchair with a professional bag on his lap and another person that is walking alongside that is unrecognaizable in terms of any personal characteristics. Image is faded background. It is the standard WINTAC slide presentation background." title="Background of slide"/>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a:xfrm>
            <a:off x="6743703" y="34024"/>
            <a:ext cx="5448297" cy="6858000"/>
          </a:xfrm>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Accommodations for CIE</a:t>
            </a:r>
            <a:endParaRPr lang="en-US" dirty="0"/>
          </a:p>
        </p:txBody>
      </p:sp>
      <p:sp>
        <p:nvSpPr>
          <p:cNvPr id="6" name="Content Placeholder 5"/>
          <p:cNvSpPr>
            <a:spLocks noGrp="1"/>
          </p:cNvSpPr>
          <p:nvPr>
            <p:ph idx="1"/>
          </p:nvPr>
        </p:nvSpPr>
        <p:spPr/>
        <p:txBody>
          <a:bodyPr>
            <a:normAutofit lnSpcReduction="10000"/>
          </a:bodyPr>
          <a:lstStyle/>
          <a:p>
            <a:r>
              <a:rPr lang="en-US" dirty="0" smtClean="0"/>
              <a:t>Simplified instructions using multi-modal delivery</a:t>
            </a:r>
          </a:p>
          <a:p>
            <a:r>
              <a:rPr lang="en-US" dirty="0" smtClean="0"/>
              <a:t>Clear expectations </a:t>
            </a:r>
          </a:p>
          <a:p>
            <a:r>
              <a:rPr lang="en-US" dirty="0" smtClean="0"/>
              <a:t>Modeled training</a:t>
            </a:r>
          </a:p>
          <a:p>
            <a:r>
              <a:rPr lang="en-US" dirty="0" smtClean="0"/>
              <a:t>Reminder systems</a:t>
            </a:r>
          </a:p>
          <a:p>
            <a:r>
              <a:rPr lang="en-US" dirty="0" smtClean="0"/>
              <a:t>Regular and Ongoing feedback (positive and constructive)</a:t>
            </a:r>
          </a:p>
          <a:p>
            <a:r>
              <a:rPr lang="en-US" dirty="0" smtClean="0"/>
              <a:t>Consistent schedules</a:t>
            </a:r>
          </a:p>
          <a:p>
            <a:r>
              <a:rPr lang="en-US" dirty="0" smtClean="0"/>
              <a:t>“Check ins” providing reassurance</a:t>
            </a:r>
          </a:p>
          <a:p>
            <a:r>
              <a:rPr lang="en-US" dirty="0" smtClean="0"/>
              <a:t>Organizing job tasks and use of systems (checklists, timers, alarms, task analyses)</a:t>
            </a:r>
          </a:p>
          <a:p>
            <a:endParaRPr lang="en-US" dirty="0"/>
          </a:p>
        </p:txBody>
      </p:sp>
    </p:spTree>
    <p:extLst>
      <p:ext uri="{BB962C8B-B14F-4D97-AF65-F5344CB8AC3E}">
        <p14:creationId xmlns:p14="http://schemas.microsoft.com/office/powerpoint/2010/main" val="338715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Reasonable and Common Job Accommodations </a:t>
            </a:r>
          </a:p>
        </p:txBody>
      </p:sp>
      <p:sp>
        <p:nvSpPr>
          <p:cNvPr id="3" name="Content Placeholder 2"/>
          <p:cNvSpPr>
            <a:spLocks noGrp="1"/>
          </p:cNvSpPr>
          <p:nvPr>
            <p:ph sz="half" idx="2"/>
          </p:nvPr>
        </p:nvSpPr>
        <p:spPr>
          <a:xfrm>
            <a:off x="228600" y="1702675"/>
            <a:ext cx="5951483" cy="4540469"/>
          </a:xfrm>
        </p:spPr>
        <p:txBody>
          <a:bodyPr>
            <a:normAutofit fontScale="70000" lnSpcReduction="20000"/>
          </a:bodyPr>
          <a:lstStyle/>
          <a:p>
            <a:pPr marL="0">
              <a:lnSpc>
                <a:spcPct val="120000"/>
              </a:lnSpc>
              <a:spcBef>
                <a:spcPts val="0"/>
              </a:spcBef>
            </a:pPr>
            <a:r>
              <a:rPr lang="en-US" dirty="0"/>
              <a:t>Pictures or drawings of the task </a:t>
            </a:r>
            <a:endParaRPr lang="en-US" dirty="0" smtClean="0"/>
          </a:p>
          <a:p>
            <a:pPr marL="0">
              <a:lnSpc>
                <a:spcPct val="120000"/>
              </a:lnSpc>
              <a:spcBef>
                <a:spcPts val="0"/>
              </a:spcBef>
            </a:pPr>
            <a:r>
              <a:rPr lang="en-US" dirty="0" smtClean="0"/>
              <a:t>Templates </a:t>
            </a:r>
            <a:r>
              <a:rPr lang="en-US" dirty="0"/>
              <a:t>of forms or documents  </a:t>
            </a:r>
            <a:endParaRPr lang="en-US" dirty="0" smtClean="0"/>
          </a:p>
          <a:p>
            <a:pPr marL="0">
              <a:lnSpc>
                <a:spcPct val="120000"/>
              </a:lnSpc>
              <a:spcBef>
                <a:spcPts val="0"/>
              </a:spcBef>
            </a:pPr>
            <a:r>
              <a:rPr lang="en-US" dirty="0" smtClean="0"/>
              <a:t>A </a:t>
            </a:r>
            <a:r>
              <a:rPr lang="en-US" dirty="0"/>
              <a:t>note taker  </a:t>
            </a:r>
            <a:endParaRPr lang="en-US" dirty="0" smtClean="0"/>
          </a:p>
          <a:p>
            <a:pPr marL="0">
              <a:lnSpc>
                <a:spcPct val="120000"/>
              </a:lnSpc>
              <a:spcBef>
                <a:spcPts val="0"/>
              </a:spcBef>
            </a:pPr>
            <a:r>
              <a:rPr lang="en-US" dirty="0" smtClean="0"/>
              <a:t>A </a:t>
            </a:r>
            <a:r>
              <a:rPr lang="en-US" dirty="0"/>
              <a:t>voice recorder  </a:t>
            </a:r>
          </a:p>
          <a:p>
            <a:pPr marL="0">
              <a:lnSpc>
                <a:spcPct val="120000"/>
              </a:lnSpc>
              <a:spcBef>
                <a:spcPts val="0"/>
              </a:spcBef>
            </a:pPr>
            <a:r>
              <a:rPr lang="en-US" dirty="0" smtClean="0"/>
              <a:t>Written </a:t>
            </a:r>
            <a:r>
              <a:rPr lang="en-US" dirty="0"/>
              <a:t>instructions  </a:t>
            </a:r>
          </a:p>
          <a:p>
            <a:pPr marL="0">
              <a:lnSpc>
                <a:spcPct val="120000"/>
              </a:lnSpc>
              <a:spcBef>
                <a:spcPts val="0"/>
              </a:spcBef>
            </a:pPr>
            <a:r>
              <a:rPr lang="en-US" dirty="0" smtClean="0"/>
              <a:t>Daily </a:t>
            </a:r>
            <a:r>
              <a:rPr lang="en-US" dirty="0"/>
              <a:t>checklists  </a:t>
            </a:r>
          </a:p>
          <a:p>
            <a:pPr marL="0">
              <a:lnSpc>
                <a:spcPct val="120000"/>
              </a:lnSpc>
              <a:spcBef>
                <a:spcPts val="0"/>
              </a:spcBef>
            </a:pPr>
            <a:r>
              <a:rPr lang="en-US" dirty="0" smtClean="0"/>
              <a:t>Written </a:t>
            </a:r>
            <a:r>
              <a:rPr lang="en-US" dirty="0"/>
              <a:t>or verbal reminders </a:t>
            </a:r>
          </a:p>
          <a:p>
            <a:pPr marL="0">
              <a:lnSpc>
                <a:spcPct val="120000"/>
              </a:lnSpc>
              <a:spcBef>
                <a:spcPts val="0"/>
              </a:spcBef>
            </a:pPr>
            <a:r>
              <a:rPr lang="en-US" dirty="0" smtClean="0"/>
              <a:t> </a:t>
            </a:r>
            <a:r>
              <a:rPr lang="en-US" dirty="0"/>
              <a:t>Written or picture instructions next to machines, such as postage machine, copier, printer </a:t>
            </a:r>
          </a:p>
          <a:p>
            <a:pPr marL="0">
              <a:lnSpc>
                <a:spcPct val="120000"/>
              </a:lnSpc>
              <a:spcBef>
                <a:spcPts val="0"/>
              </a:spcBef>
            </a:pPr>
            <a:r>
              <a:rPr lang="en-US" dirty="0" smtClean="0"/>
              <a:t> </a:t>
            </a:r>
            <a:r>
              <a:rPr lang="en-US" dirty="0"/>
              <a:t>Minimal clutter in the work environment  </a:t>
            </a:r>
          </a:p>
          <a:p>
            <a:pPr marL="0">
              <a:lnSpc>
                <a:spcPct val="120000"/>
              </a:lnSpc>
              <a:spcBef>
                <a:spcPts val="0"/>
              </a:spcBef>
            </a:pPr>
            <a:r>
              <a:rPr lang="en-US" dirty="0" smtClean="0"/>
              <a:t>Minimal </a:t>
            </a:r>
            <a:r>
              <a:rPr lang="en-US" dirty="0"/>
              <a:t>noise in the work environment (such as no radios or music)  </a:t>
            </a:r>
          </a:p>
          <a:p>
            <a:pPr marL="0">
              <a:lnSpc>
                <a:spcPct val="120000"/>
              </a:lnSpc>
              <a:spcBef>
                <a:spcPts val="0"/>
              </a:spcBef>
            </a:pPr>
            <a:r>
              <a:rPr lang="en-US" dirty="0" smtClean="0"/>
              <a:t>Large </a:t>
            </a:r>
            <a:r>
              <a:rPr lang="en-US" dirty="0"/>
              <a:t>tasks broken down into small steps  </a:t>
            </a:r>
          </a:p>
          <a:p>
            <a:pPr marL="0">
              <a:lnSpc>
                <a:spcPct val="120000"/>
              </a:lnSpc>
              <a:spcBef>
                <a:spcPts val="0"/>
              </a:spcBef>
            </a:pPr>
            <a:r>
              <a:rPr lang="en-US" dirty="0" smtClean="0"/>
              <a:t>A </a:t>
            </a:r>
            <a:r>
              <a:rPr lang="en-US" dirty="0"/>
              <a:t>“Where to” guide for </a:t>
            </a:r>
            <a:r>
              <a:rPr lang="en-US" dirty="0" smtClean="0"/>
              <a:t>coworker support </a:t>
            </a:r>
            <a:r>
              <a:rPr lang="en-US" dirty="0"/>
              <a:t> </a:t>
            </a:r>
          </a:p>
          <a:p>
            <a:pPr marL="0">
              <a:lnSpc>
                <a:spcPct val="120000"/>
              </a:lnSpc>
              <a:spcBef>
                <a:spcPts val="0"/>
              </a:spcBef>
            </a:pPr>
            <a:r>
              <a:rPr lang="en-US" dirty="0" smtClean="0"/>
              <a:t>A </a:t>
            </a:r>
            <a:r>
              <a:rPr lang="en-US" dirty="0"/>
              <a:t>timer or alarm as a reminder  </a:t>
            </a:r>
          </a:p>
          <a:p>
            <a:pPr marL="0">
              <a:lnSpc>
                <a:spcPct val="120000"/>
              </a:lnSpc>
              <a:spcBef>
                <a:spcPts val="0"/>
              </a:spcBef>
            </a:pPr>
            <a:r>
              <a:rPr lang="en-US" dirty="0" smtClean="0"/>
              <a:t>Additional </a:t>
            </a:r>
            <a:r>
              <a:rPr lang="en-US" dirty="0"/>
              <a:t>hands-on training  </a:t>
            </a:r>
          </a:p>
          <a:p>
            <a:pPr marL="0">
              <a:lnSpc>
                <a:spcPct val="120000"/>
              </a:lnSpc>
              <a:spcBef>
                <a:spcPts val="0"/>
              </a:spcBef>
            </a:pPr>
            <a:r>
              <a:rPr lang="en-US" dirty="0" smtClean="0"/>
              <a:t>Headset </a:t>
            </a:r>
            <a:r>
              <a:rPr lang="en-US" dirty="0"/>
              <a:t>for telephone or a speaker phone </a:t>
            </a:r>
          </a:p>
        </p:txBody>
      </p:sp>
      <p:sp>
        <p:nvSpPr>
          <p:cNvPr id="6" name="Content Placeholder 5"/>
          <p:cNvSpPr>
            <a:spLocks noGrp="1"/>
          </p:cNvSpPr>
          <p:nvPr>
            <p:ph sz="quarter" idx="4"/>
          </p:nvPr>
        </p:nvSpPr>
        <p:spPr>
          <a:xfrm>
            <a:off x="6324600" y="1647497"/>
            <a:ext cx="5310352" cy="4524703"/>
          </a:xfrm>
        </p:spPr>
        <p:txBody>
          <a:bodyPr>
            <a:normAutofit fontScale="70000" lnSpcReduction="20000"/>
          </a:bodyPr>
          <a:lstStyle/>
          <a:p>
            <a:pPr marL="0">
              <a:lnSpc>
                <a:spcPct val="120000"/>
              </a:lnSpc>
              <a:spcBef>
                <a:spcPts val="0"/>
              </a:spcBef>
            </a:pPr>
            <a:r>
              <a:rPr lang="en-US" dirty="0"/>
              <a:t>Multiple breaks  </a:t>
            </a:r>
            <a:endParaRPr lang="en-US" dirty="0" smtClean="0"/>
          </a:p>
          <a:p>
            <a:pPr marL="0">
              <a:lnSpc>
                <a:spcPct val="120000"/>
              </a:lnSpc>
              <a:spcBef>
                <a:spcPts val="0"/>
              </a:spcBef>
            </a:pPr>
            <a:r>
              <a:rPr lang="en-US" dirty="0" smtClean="0"/>
              <a:t>Performance </a:t>
            </a:r>
            <a:r>
              <a:rPr lang="en-US" dirty="0"/>
              <a:t>feedback presented visually (charts, diagrams)  </a:t>
            </a:r>
            <a:endParaRPr lang="en-US" dirty="0" smtClean="0"/>
          </a:p>
          <a:p>
            <a:pPr marL="0">
              <a:lnSpc>
                <a:spcPct val="120000"/>
              </a:lnSpc>
              <a:spcBef>
                <a:spcPts val="0"/>
              </a:spcBef>
            </a:pPr>
            <a:r>
              <a:rPr lang="en-US" dirty="0" smtClean="0"/>
              <a:t>Mentor </a:t>
            </a:r>
            <a:r>
              <a:rPr lang="en-US" dirty="0"/>
              <a:t>or job coach </a:t>
            </a:r>
            <a:endParaRPr lang="en-US" dirty="0" smtClean="0"/>
          </a:p>
          <a:p>
            <a:pPr marL="0">
              <a:lnSpc>
                <a:spcPct val="120000"/>
              </a:lnSpc>
              <a:spcBef>
                <a:spcPts val="0"/>
              </a:spcBef>
            </a:pPr>
            <a:r>
              <a:rPr lang="en-US" dirty="0" smtClean="0"/>
              <a:t> </a:t>
            </a:r>
            <a:r>
              <a:rPr lang="en-US" dirty="0"/>
              <a:t>Information for coworkers about ASD  His own desk or workspace  </a:t>
            </a:r>
            <a:endParaRPr lang="en-US" dirty="0" smtClean="0"/>
          </a:p>
          <a:p>
            <a:pPr marL="0">
              <a:lnSpc>
                <a:spcPct val="120000"/>
              </a:lnSpc>
              <a:spcBef>
                <a:spcPts val="0"/>
              </a:spcBef>
            </a:pPr>
            <a:r>
              <a:rPr lang="en-US" dirty="0" smtClean="0"/>
              <a:t>Checklist </a:t>
            </a:r>
            <a:r>
              <a:rPr lang="en-US" dirty="0"/>
              <a:t>for completing task  </a:t>
            </a:r>
            <a:endParaRPr lang="en-US" dirty="0" smtClean="0"/>
          </a:p>
          <a:p>
            <a:pPr marL="0">
              <a:lnSpc>
                <a:spcPct val="120000"/>
              </a:lnSpc>
              <a:spcBef>
                <a:spcPts val="0"/>
              </a:spcBef>
            </a:pPr>
            <a:r>
              <a:rPr lang="en-US" dirty="0" smtClean="0"/>
              <a:t>Timelines </a:t>
            </a:r>
            <a:r>
              <a:rPr lang="en-US" dirty="0"/>
              <a:t>for completion of </a:t>
            </a:r>
            <a:r>
              <a:rPr lang="en-US" dirty="0" smtClean="0"/>
              <a:t>task</a:t>
            </a:r>
          </a:p>
          <a:p>
            <a:pPr marL="0">
              <a:lnSpc>
                <a:spcPct val="120000"/>
              </a:lnSpc>
              <a:spcBef>
                <a:spcPts val="0"/>
              </a:spcBef>
            </a:pPr>
            <a:r>
              <a:rPr lang="en-US" dirty="0" smtClean="0"/>
              <a:t>Assignment </a:t>
            </a:r>
            <a:r>
              <a:rPr lang="en-US" dirty="0"/>
              <a:t>of one task at a time  </a:t>
            </a:r>
            <a:endParaRPr lang="en-US" dirty="0" smtClean="0"/>
          </a:p>
          <a:p>
            <a:pPr marL="0">
              <a:lnSpc>
                <a:spcPct val="120000"/>
              </a:lnSpc>
              <a:spcBef>
                <a:spcPts val="0"/>
              </a:spcBef>
            </a:pPr>
            <a:r>
              <a:rPr lang="en-US" dirty="0" smtClean="0"/>
              <a:t>Training </a:t>
            </a:r>
            <a:r>
              <a:rPr lang="en-US" dirty="0"/>
              <a:t>on appropriate workplace behaviors (e.g., interacting with customers) </a:t>
            </a:r>
            <a:endParaRPr lang="en-US" dirty="0" smtClean="0"/>
          </a:p>
          <a:p>
            <a:pPr marL="0">
              <a:lnSpc>
                <a:spcPct val="120000"/>
              </a:lnSpc>
              <a:spcBef>
                <a:spcPts val="0"/>
              </a:spcBef>
            </a:pPr>
            <a:r>
              <a:rPr lang="en-US" dirty="0" smtClean="0"/>
              <a:t>Notice </a:t>
            </a:r>
            <a:r>
              <a:rPr lang="en-US" dirty="0"/>
              <a:t>before changes (such as rearranging supply closet or change in </a:t>
            </a:r>
            <a:r>
              <a:rPr lang="en-US" dirty="0" smtClean="0"/>
              <a:t>job related </a:t>
            </a:r>
            <a:r>
              <a:rPr lang="en-US" dirty="0"/>
              <a:t>work)  </a:t>
            </a:r>
            <a:endParaRPr lang="en-US" dirty="0" smtClean="0"/>
          </a:p>
          <a:p>
            <a:pPr marL="0">
              <a:lnSpc>
                <a:spcPct val="120000"/>
              </a:lnSpc>
              <a:spcBef>
                <a:spcPts val="0"/>
              </a:spcBef>
            </a:pPr>
            <a:r>
              <a:rPr lang="en-US" dirty="0" smtClean="0"/>
              <a:t>Consistent </a:t>
            </a:r>
            <a:r>
              <a:rPr lang="en-US" dirty="0"/>
              <a:t>supervision by one person  Prioritization of tasks  </a:t>
            </a:r>
            <a:endParaRPr lang="en-US" dirty="0" smtClean="0"/>
          </a:p>
          <a:p>
            <a:pPr marL="0">
              <a:lnSpc>
                <a:spcPct val="120000"/>
              </a:lnSpc>
              <a:spcBef>
                <a:spcPts val="0"/>
              </a:spcBef>
            </a:pPr>
            <a:r>
              <a:rPr lang="en-US" dirty="0" smtClean="0"/>
              <a:t>Regular </a:t>
            </a:r>
            <a:r>
              <a:rPr lang="en-US" dirty="0"/>
              <a:t>feedback on performance (positive and constructive) </a:t>
            </a:r>
          </a:p>
          <a:p>
            <a:pPr marL="0">
              <a:lnSpc>
                <a:spcPct val="120000"/>
              </a:lnSpc>
              <a:spcBef>
                <a:spcPts val="0"/>
              </a:spcBef>
            </a:pPr>
            <a:endParaRPr lang="en-US" dirty="0"/>
          </a:p>
        </p:txBody>
      </p:sp>
      <p:sp>
        <p:nvSpPr>
          <p:cNvPr id="7" name="TextBox 6"/>
          <p:cNvSpPr txBox="1"/>
          <p:nvPr/>
        </p:nvSpPr>
        <p:spPr>
          <a:xfrm>
            <a:off x="811924" y="6463862"/>
            <a:ext cx="9506607" cy="400110"/>
          </a:xfrm>
          <a:prstGeom prst="rect">
            <a:avLst/>
          </a:prstGeom>
          <a:noFill/>
        </p:spPr>
        <p:txBody>
          <a:bodyPr wrap="square" rtlCol="0">
            <a:spAutoFit/>
          </a:bodyPr>
          <a:lstStyle/>
          <a:p>
            <a:r>
              <a:rPr lang="en-US" sz="1000" b="1" dirty="0">
                <a:hlinkClick r:id="rId3"/>
              </a:rPr>
              <a:t>Transition to Work: Accommodations for Students with Autism-- List of Reasonable and Common Job Accommodations</a:t>
            </a:r>
            <a:r>
              <a:rPr lang="en-US" sz="1000" b="1" dirty="0"/>
              <a:t> -</a:t>
            </a:r>
            <a:r>
              <a:rPr lang="en-US" sz="1000" dirty="0"/>
              <a:t> 2007, M. </a:t>
            </a:r>
            <a:r>
              <a:rPr lang="en-US" sz="1000" dirty="0" err="1"/>
              <a:t>Rosenshein</a:t>
            </a:r>
            <a:r>
              <a:rPr lang="en-US" sz="1000" dirty="0"/>
              <a:t>, Ohio Center for Autism and Low Incidence (OCALI). </a:t>
            </a:r>
          </a:p>
        </p:txBody>
      </p:sp>
    </p:spTree>
    <p:extLst>
      <p:ext uri="{BB962C8B-B14F-4D97-AF65-F5344CB8AC3E}">
        <p14:creationId xmlns:p14="http://schemas.microsoft.com/office/powerpoint/2010/main" val="228067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Practices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00B050"/>
                </a:solidFill>
              </a:rPr>
              <a:t>VR-JIT- </a:t>
            </a:r>
            <a:r>
              <a:rPr lang="en-US" b="1" dirty="0" smtClean="0"/>
              <a:t>V</a:t>
            </a:r>
            <a:r>
              <a:rPr lang="en-US" dirty="0" smtClean="0"/>
              <a:t>irtual </a:t>
            </a:r>
            <a:r>
              <a:rPr lang="en-US" b="1" dirty="0" smtClean="0"/>
              <a:t>R</a:t>
            </a:r>
            <a:r>
              <a:rPr lang="en-US" dirty="0" smtClean="0"/>
              <a:t>eality </a:t>
            </a:r>
            <a:r>
              <a:rPr lang="en-US" b="1" dirty="0" smtClean="0"/>
              <a:t>J</a:t>
            </a:r>
            <a:r>
              <a:rPr lang="en-US" dirty="0" smtClean="0"/>
              <a:t>ob </a:t>
            </a:r>
            <a:r>
              <a:rPr lang="en-US" b="1" dirty="0" smtClean="0"/>
              <a:t>I</a:t>
            </a:r>
            <a:r>
              <a:rPr lang="en-US" dirty="0" smtClean="0"/>
              <a:t>nterview </a:t>
            </a:r>
            <a:r>
              <a:rPr lang="en-US" b="1" dirty="0" smtClean="0"/>
              <a:t>T</a:t>
            </a:r>
            <a:r>
              <a:rPr lang="en-US" dirty="0" smtClean="0"/>
              <a:t>raining: Adult &amp; TAY versions (Dr. Matthew Smith, PhD., LCSW</a:t>
            </a:r>
          </a:p>
          <a:p>
            <a:pPr lvl="1"/>
            <a:r>
              <a:rPr lang="en-US" dirty="0"/>
              <a:t> </a:t>
            </a:r>
            <a:r>
              <a:rPr lang="en-US" dirty="0">
                <a:hlinkClick r:id="rId3"/>
              </a:rPr>
              <a:t>http://leveluplab.org</a:t>
            </a:r>
            <a:r>
              <a:rPr lang="en-US" dirty="0" smtClean="0">
                <a:hlinkClick r:id="rId3"/>
              </a:rPr>
              <a:t>/</a:t>
            </a:r>
            <a:endParaRPr lang="en-US" dirty="0" smtClean="0"/>
          </a:p>
          <a:p>
            <a:pPr marL="388620" indent="-342900"/>
            <a:r>
              <a:rPr lang="en-US" dirty="0">
                <a:solidFill>
                  <a:srgbClr val="FF0000"/>
                </a:solidFill>
              </a:rPr>
              <a:t>SUCCESS-</a:t>
            </a:r>
            <a:r>
              <a:rPr lang="en-US" dirty="0"/>
              <a:t> </a:t>
            </a:r>
            <a:r>
              <a:rPr lang="en-US" b="1" dirty="0"/>
              <a:t>Su</a:t>
            </a:r>
            <a:r>
              <a:rPr lang="en-US" dirty="0"/>
              <a:t>pported, </a:t>
            </a:r>
            <a:r>
              <a:rPr lang="en-US" b="1" dirty="0"/>
              <a:t>C</a:t>
            </a:r>
            <a:r>
              <a:rPr lang="en-US" dirty="0"/>
              <a:t>omprehensive </a:t>
            </a:r>
            <a:r>
              <a:rPr lang="en-US" b="1" dirty="0"/>
              <a:t>C</a:t>
            </a:r>
            <a:r>
              <a:rPr lang="en-US" dirty="0"/>
              <a:t>ognitive </a:t>
            </a:r>
            <a:r>
              <a:rPr lang="en-US" b="1" dirty="0"/>
              <a:t>E</a:t>
            </a:r>
            <a:r>
              <a:rPr lang="en-US" dirty="0"/>
              <a:t>nhancement and </a:t>
            </a:r>
            <a:r>
              <a:rPr lang="en-US" b="1" dirty="0"/>
              <a:t>S</a:t>
            </a:r>
            <a:r>
              <a:rPr lang="en-US" dirty="0"/>
              <a:t>ocial </a:t>
            </a:r>
            <a:r>
              <a:rPr lang="en-US" b="1" dirty="0"/>
              <a:t>S</a:t>
            </a:r>
            <a:r>
              <a:rPr lang="en-US" dirty="0"/>
              <a:t>kills: Adult &amp; TAY versions (Dr. Mary Baker-Ericzen, PhD, San Diego State University</a:t>
            </a:r>
            <a:r>
              <a:rPr lang="en-US" dirty="0" smtClean="0"/>
              <a:t>)</a:t>
            </a:r>
          </a:p>
          <a:p>
            <a:pPr marL="662940" lvl="1" indent="-342900"/>
            <a:r>
              <a:rPr lang="en-US" dirty="0" smtClean="0"/>
              <a:t>http</a:t>
            </a:r>
            <a:r>
              <a:rPr lang="en-US" dirty="0"/>
              <a:t>://</a:t>
            </a:r>
            <a:r>
              <a:rPr lang="en-US" dirty="0" smtClean="0"/>
              <a:t>interwork.sdsu.edu/main/programs</a:t>
            </a:r>
          </a:p>
          <a:p>
            <a:r>
              <a:rPr lang="en-US" dirty="0" smtClean="0">
                <a:solidFill>
                  <a:schemeClr val="accent4">
                    <a:lumMod val="50000"/>
                  </a:schemeClr>
                </a:solidFill>
              </a:rPr>
              <a:t>ACCESS</a:t>
            </a:r>
            <a:r>
              <a:rPr lang="en-US" dirty="0" smtClean="0"/>
              <a:t>- </a:t>
            </a:r>
            <a:r>
              <a:rPr lang="en-US" b="1" dirty="0" smtClean="0"/>
              <a:t>A</a:t>
            </a:r>
            <a:r>
              <a:rPr lang="en-US" dirty="0" smtClean="0"/>
              <a:t>chieving </a:t>
            </a:r>
            <a:r>
              <a:rPr lang="en-US" b="1" dirty="0" smtClean="0"/>
              <a:t>C</a:t>
            </a:r>
            <a:r>
              <a:rPr lang="en-US" dirty="0" smtClean="0"/>
              <a:t>ompetitive, </a:t>
            </a:r>
            <a:r>
              <a:rPr lang="en-US" b="1" dirty="0" smtClean="0"/>
              <a:t>C</a:t>
            </a:r>
            <a:r>
              <a:rPr lang="en-US" dirty="0" smtClean="0"/>
              <a:t>ustomized </a:t>
            </a:r>
            <a:r>
              <a:rPr lang="en-US" b="1" dirty="0" smtClean="0"/>
              <a:t>E</a:t>
            </a:r>
            <a:r>
              <a:rPr lang="en-US" dirty="0" smtClean="0"/>
              <a:t>mployment through </a:t>
            </a:r>
            <a:r>
              <a:rPr lang="en-US" b="1" dirty="0" smtClean="0"/>
              <a:t>S</a:t>
            </a:r>
            <a:r>
              <a:rPr lang="en-US" dirty="0" smtClean="0"/>
              <a:t>pecialized </a:t>
            </a:r>
            <a:r>
              <a:rPr lang="en-US" b="1" dirty="0" smtClean="0"/>
              <a:t>S</a:t>
            </a:r>
            <a:r>
              <a:rPr lang="en-US" dirty="0" smtClean="0"/>
              <a:t>ervices (Dr. Tammy </a:t>
            </a:r>
            <a:r>
              <a:rPr lang="en-US" dirty="0"/>
              <a:t>Jorgensen Smith, Ph.D., </a:t>
            </a:r>
            <a:r>
              <a:rPr lang="en-US" dirty="0" smtClean="0"/>
              <a:t>CRC, University of South Florida)</a:t>
            </a:r>
          </a:p>
          <a:p>
            <a:pPr lvl="1"/>
            <a:r>
              <a:rPr lang="en-US" dirty="0">
                <a:solidFill>
                  <a:srgbClr val="0070C0"/>
                </a:solidFill>
                <a:hlinkClick r:id="rId4">
                  <a:extLst>
                    <a:ext uri="{A12FA001-AC4F-418D-AE19-62706E023703}">
                      <ahyp:hlinkClr xmlns:lc="http://schemas.openxmlformats.org/drawingml/2006/lockedCanvas" xmlns="" xmlns:ahyp="http://schemas.microsoft.com/office/drawing/2018/hyperlinkcolor" val="tx"/>
                    </a:ext>
                  </a:extLst>
                </a:hlinkClick>
              </a:rPr>
              <a:t>http://www.usf.edu/cbcs/cfs/academics/rmhc</a:t>
            </a:r>
            <a:r>
              <a:rPr lang="en-US" dirty="0">
                <a:solidFill>
                  <a:srgbClr val="0070C0"/>
                </a:solidFill>
              </a:rPr>
              <a:t> </a:t>
            </a:r>
          </a:p>
          <a:p>
            <a:pPr marL="320040" lvl="1" indent="0">
              <a:buNone/>
            </a:pPr>
            <a:endParaRPr lang="en-US" dirty="0" smtClean="0"/>
          </a:p>
          <a:p>
            <a:pPr marL="388620" indent="-342900"/>
            <a:r>
              <a:rPr lang="en-US" dirty="0" smtClean="0"/>
              <a:t>Project SEARCH + ASD supports- (Paul </a:t>
            </a:r>
            <a:r>
              <a:rPr lang="en-US" dirty="0" err="1" smtClean="0"/>
              <a:t>Wehman</a:t>
            </a:r>
            <a:r>
              <a:rPr lang="en-US" dirty="0"/>
              <a:t> </a:t>
            </a:r>
            <a:r>
              <a:rPr lang="en-US" dirty="0" smtClean="0"/>
              <a:t>&amp; Carol </a:t>
            </a:r>
            <a:r>
              <a:rPr lang="en-US" dirty="0" err="1" smtClean="0"/>
              <a:t>Schall</a:t>
            </a:r>
            <a:r>
              <a:rPr lang="en-US" dirty="0" smtClean="0"/>
              <a:t> et al, </a:t>
            </a:r>
            <a:r>
              <a:rPr lang="en-US" dirty="0"/>
              <a:t>Virginia Commonwealth University’s Rehabilitation Research and Training Center </a:t>
            </a:r>
            <a:r>
              <a:rPr lang="en-US" dirty="0" smtClean="0"/>
              <a:t>-VCU-RRTC) </a:t>
            </a:r>
          </a:p>
          <a:p>
            <a:pPr marL="662940" lvl="1" indent="-342900"/>
            <a:r>
              <a:rPr lang="en-US" dirty="0">
                <a:hlinkClick r:id="rId5"/>
              </a:rPr>
              <a:t>https://</a:t>
            </a:r>
            <a:r>
              <a:rPr lang="en-US" dirty="0" smtClean="0">
                <a:hlinkClick r:id="rId5"/>
              </a:rPr>
              <a:t>vcurrtc.org/index.cfm</a:t>
            </a:r>
            <a:endParaRPr lang="en-US" dirty="0" smtClean="0"/>
          </a:p>
          <a:p>
            <a:pPr marL="662940" lvl="1" indent="-342900"/>
            <a:r>
              <a:rPr lang="en-US" dirty="0"/>
              <a:t>https://vcurrtc.org/deployed2work/</a:t>
            </a:r>
            <a:endParaRPr lang="en-US" dirty="0" smtClean="0"/>
          </a:p>
          <a:p>
            <a:pPr marL="0" indent="0">
              <a:buNone/>
            </a:pPr>
            <a:r>
              <a:rPr lang="en-US" dirty="0">
                <a:solidFill>
                  <a:srgbClr val="404040"/>
                </a:solidFill>
              </a:rPr>
              <a:t/>
            </a:r>
            <a:br>
              <a:rPr lang="en-US" dirty="0">
                <a:solidFill>
                  <a:srgbClr val="404040"/>
                </a:solidFill>
              </a:rPr>
            </a:br>
            <a:endParaRPr lang="en-US" dirty="0"/>
          </a:p>
        </p:txBody>
      </p:sp>
    </p:spTree>
    <p:extLst>
      <p:ext uri="{BB962C8B-B14F-4D97-AF65-F5344CB8AC3E}">
        <p14:creationId xmlns:p14="http://schemas.microsoft.com/office/powerpoint/2010/main" val="127104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VR- JIT</a:t>
            </a:r>
            <a:br>
              <a:rPr lang="en-US" dirty="0" smtClean="0"/>
            </a:br>
            <a:r>
              <a:rPr lang="en-US" dirty="0" smtClean="0"/>
              <a:t>Virtual Reality Job Interview Training</a:t>
            </a:r>
            <a:endParaRPr lang="en-US" dirty="0"/>
          </a:p>
        </p:txBody>
      </p:sp>
      <p:sp>
        <p:nvSpPr>
          <p:cNvPr id="5" name="Subtitle 4"/>
          <p:cNvSpPr>
            <a:spLocks noGrp="1"/>
          </p:cNvSpPr>
          <p:nvPr>
            <p:ph type="subTitle" idx="1"/>
          </p:nvPr>
        </p:nvSpPr>
        <p:spPr/>
        <p:txBody>
          <a:bodyPr/>
          <a:lstStyle/>
          <a:p>
            <a:r>
              <a:rPr lang="en-US" dirty="0" smtClean="0"/>
              <a:t>Matthew Smith, PhD, LCSW</a:t>
            </a:r>
          </a:p>
          <a:p>
            <a:r>
              <a:rPr lang="en-US" dirty="0" smtClean="0"/>
              <a:t>University of Michigan</a:t>
            </a:r>
          </a:p>
          <a:p>
            <a:r>
              <a:rPr lang="en-US" dirty="0" smtClean="0"/>
              <a:t>School of Social Work</a:t>
            </a:r>
            <a:endParaRPr lang="en-US" dirty="0"/>
          </a:p>
        </p:txBody>
      </p:sp>
    </p:spTree>
    <p:extLst>
      <p:ext uri="{BB962C8B-B14F-4D97-AF65-F5344CB8AC3E}">
        <p14:creationId xmlns:p14="http://schemas.microsoft.com/office/powerpoint/2010/main" val="12804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a:spLocks noGrp="1"/>
          </p:cNvSpPr>
          <p:nvPr>
            <p:ph type="title"/>
          </p:nvPr>
        </p:nvSpPr>
        <p:spPr>
          <a:xfrm>
            <a:off x="440734" y="157710"/>
            <a:ext cx="11582400" cy="1231900"/>
          </a:xfrm>
        </p:spPr>
        <p:txBody>
          <a:bodyPr rtlCol="0">
            <a:normAutofit/>
          </a:bodyPr>
          <a:lstStyle/>
          <a:p>
            <a:pPr algn="l" fontAlgn="auto">
              <a:spcAft>
                <a:spcPts val="0"/>
              </a:spcAft>
              <a:defRPr/>
            </a:pPr>
            <a:r>
              <a:rPr lang="en-US" sz="4000" dirty="0">
                <a:latin typeface="Arial" pitchFamily="34" charset="0"/>
                <a:ea typeface="Geneva"/>
                <a:cs typeface="Arial" pitchFamily="34" charset="0"/>
              </a:rPr>
              <a:t>Virtual Reality Job Interview Training </a:t>
            </a:r>
            <a:br>
              <a:rPr lang="en-US" sz="4000" dirty="0">
                <a:latin typeface="Arial" pitchFamily="34" charset="0"/>
                <a:ea typeface="Geneva"/>
                <a:cs typeface="Arial" pitchFamily="34" charset="0"/>
              </a:rPr>
            </a:br>
            <a:r>
              <a:rPr lang="en-US" sz="4000" dirty="0">
                <a:latin typeface="Arial" pitchFamily="34" charset="0"/>
                <a:ea typeface="Geneva"/>
                <a:cs typeface="Arial" pitchFamily="34" charset="0"/>
              </a:rPr>
              <a:t>(VR-JIT)</a:t>
            </a:r>
          </a:p>
        </p:txBody>
      </p:sp>
      <p:pic>
        <p:nvPicPr>
          <p:cNvPr id="25603" name="Picture 7" descr="This is an image of SIMmersion LLC Immersive Simulations registered trademark logo. " title="SIMmersion logo"/>
          <p:cNvPicPr>
            <a:picLocks noChangeAspect="1" noChangeArrowheads="1"/>
          </p:cNvPicPr>
          <p:nvPr/>
        </p:nvPicPr>
        <p:blipFill>
          <a:blip r:embed="rId3">
            <a:extLst>
              <a:ext uri="{28A0092B-C50C-407E-A947-70E740481C1C}">
                <a14:useLocalDpi xmlns:a14="http://schemas.microsoft.com/office/drawing/2010/main" val="0"/>
              </a:ext>
            </a:extLst>
          </a:blip>
          <a:srcRect t="25722" b="23647"/>
          <a:stretch>
            <a:fillRect/>
          </a:stretch>
        </p:blipFill>
        <p:spPr bwMode="auto">
          <a:xfrm>
            <a:off x="2032001" y="5181600"/>
            <a:ext cx="4341284"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This is a photograph style picture that shows a young adult woman at a computer with a headset on and on the computer monitor is the virtual reality job interview program with the simmulated job interviewer Molly's face. Molly is a middle age female with olive screen and dark har pulled back into a professional pony tail wearing a purple dress shirt and black blazer. Only her head, shoulders and arms are visible. " title="Picture of SIMmersion Virtual REality Job Intervie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484" y="2438401"/>
            <a:ext cx="43688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This is a short mission statement type logo that says Harness technology for social good." title="logo"/>
          <p:cNvPicPr>
            <a:picLocks noChangeAspect="1" noChangeArrowheads="1"/>
          </p:cNvPicPr>
          <p:nvPr/>
        </p:nvPicPr>
        <p:blipFill>
          <a:blip r:embed="rId6">
            <a:extLst>
              <a:ext uri="{28A0092B-C50C-407E-A947-70E740481C1C}">
                <a14:useLocalDpi xmlns:a14="http://schemas.microsoft.com/office/drawing/2010/main" val="0"/>
              </a:ext>
            </a:extLst>
          </a:blip>
          <a:srcRect l="66154" t="25616" r="3078" b="50934"/>
          <a:stretch>
            <a:fillRect/>
          </a:stretch>
        </p:blipFill>
        <p:spPr bwMode="auto">
          <a:xfrm>
            <a:off x="9042400" y="2979738"/>
            <a:ext cx="203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 descr="This is a logo for Grand Challenges for Social Work." titl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8618" y="1925638"/>
            <a:ext cx="42545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This is logo for NIMH National Institute of Mental Health" title="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6800" y="4611689"/>
            <a:ext cx="274320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10"/>
          <p:cNvSpPr txBox="1">
            <a:spLocks noChangeArrowheads="1"/>
          </p:cNvSpPr>
          <p:nvPr/>
        </p:nvSpPr>
        <p:spPr bwMode="auto">
          <a:xfrm>
            <a:off x="8686800" y="6210300"/>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dirty="0"/>
              <a:t>    R44 MH080496</a:t>
            </a:r>
          </a:p>
        </p:txBody>
      </p:sp>
    </p:spTree>
    <p:extLst>
      <p:ext uri="{BB962C8B-B14F-4D97-AF65-F5344CB8AC3E}">
        <p14:creationId xmlns:p14="http://schemas.microsoft.com/office/powerpoint/2010/main" val="316712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p:cNvSpPr>
            <a:spLocks noGrp="1"/>
          </p:cNvSpPr>
          <p:nvPr>
            <p:ph type="title"/>
          </p:nvPr>
        </p:nvSpPr>
        <p:spPr>
          <a:xfrm>
            <a:off x="711200" y="685800"/>
            <a:ext cx="11582400" cy="615950"/>
          </a:xfrm>
        </p:spPr>
        <p:txBody>
          <a:bodyPr rtlCol="0">
            <a:normAutofit fontScale="90000"/>
          </a:bodyPr>
          <a:lstStyle/>
          <a:p>
            <a:pPr algn="l" fontAlgn="auto">
              <a:spcAft>
                <a:spcPts val="0"/>
              </a:spcAft>
              <a:defRPr/>
            </a:pPr>
            <a:r>
              <a:rPr lang="en-US" sz="4000" dirty="0">
                <a:latin typeface="Arial" pitchFamily="34" charset="0"/>
                <a:ea typeface="Geneva"/>
                <a:cs typeface="Arial" pitchFamily="34" charset="0"/>
              </a:rPr>
              <a:t>VR-JIT Character &amp; Training Interface</a:t>
            </a:r>
          </a:p>
        </p:txBody>
      </p:sp>
      <p:pic>
        <p:nvPicPr>
          <p:cNvPr id="27652" name="Picture 4" descr="This is a screen shot of the SIMmersion virtual reality job interview training computer program. On left side of screen it has Molly, the simulated job interviewer and a small image of another women with dark hair in a pink sweater who is the coach funtion in the program. It shows examples of some of the questions Molly asks in the interview: &quot;Where do you see yourself in ten years?&quot; with text that says Mollly wants to know more about your plan for your life. You look like you are organized and driven when you have goals which ould mean you are a better worker. Next it shows a response which reads &quot;I'd like a job I'm context with&quot; and text that says This is a decent answer, but could be improved by more detail about what sort of job would make you content. Last Molly asks the question &quot;What traits do you like to see in a boss?&quot;   On the right side of the screen there are examples of responses that is provided for the person doing the interview to choose from. The choices are in sections. Follow on with 10 choices: 1) A good boss would be a strong leader who helps everyone feel like they are on the same team and are working toward a common goal, 2) I think it's important that bosses are easy to talk to--like a friend at work, 3) I don't know. I've never really thought about what makes a boss good, 4) I'd love a boss who is a lot of fun and lets us play jokes and stuff at work, 5) Someone who gives direction as needed, but trusts his or her employees enough to let them handle things, 6) Someone who is really forgiving of mistakes, no matter how many I make 7) The best leaders I'ven known are realy good at dividing up tasks so that everyone is doing something he or she does well, 8) (this choice is highlighted as if it was chosen) Someone who is eary to talk to and is approachable, 9) The best bosses trust and respect their employees and 10) patience and understanding is really important in a boss. Next category of responses is called Ask for Thursdays off. There are 3 response choices provided: 1) Can I get Thursdays off? I have an important appointment I can't miss, 2) I need Thursday afternoons off. Can you do that?, and 3) I have a standing obligation on Thursday afternoons. Could that be accommodated into my schedule?&#10;The screen shot also shows that there are tabs for Talk,Transcribe and Notes. The responses provided are in Talk tab.&#10;" title="Screen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57338"/>
            <a:ext cx="1061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54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noChangeArrowheads="1"/>
          </p:cNvSpPr>
          <p:nvPr/>
        </p:nvSpPr>
        <p:spPr bwMode="auto">
          <a:xfrm>
            <a:off x="0" y="206375"/>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2" algn="ctr" eaLnBrk="1" hangingPunct="1"/>
            <a:r>
              <a:rPr lang="en-US" altLang="en-US" sz="2800" dirty="0" smtClean="0">
                <a:solidFill>
                  <a:schemeClr val="bg1"/>
                </a:solidFill>
              </a:rPr>
              <a:t>TAY version of VR-JIT </a:t>
            </a:r>
            <a:r>
              <a:rPr lang="en-US" altLang="en-US" sz="2800" dirty="0"/>
              <a:t>II -  Implement the adaptations</a:t>
            </a:r>
          </a:p>
        </p:txBody>
      </p:sp>
      <p:pic>
        <p:nvPicPr>
          <p:cNvPr id="44035" name="Picture 4" descr="A screenshot of a computer&#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l="1666" t="13599" r="5833" b="22002"/>
          <a:stretch>
            <a:fillRect/>
          </a:stretch>
        </p:blipFill>
        <p:spPr bwMode="auto">
          <a:xfrm>
            <a:off x="112184" y="1349376"/>
            <a:ext cx="11978216"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75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a:xfrm>
            <a:off x="6587067" y="1524000"/>
            <a:ext cx="5283200" cy="144145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sz="2400" dirty="0"/>
              <a:t>Phase I findings</a:t>
            </a:r>
          </a:p>
          <a:p>
            <a:pPr lvl="1" fontAlgn="auto">
              <a:spcAft>
                <a:spcPts val="0"/>
              </a:spcAft>
              <a:defRPr/>
            </a:pPr>
            <a:r>
              <a:rPr lang="en-US" sz="2400" dirty="0"/>
              <a:t>More social story telling</a:t>
            </a:r>
          </a:p>
          <a:p>
            <a:pPr lvl="1" fontAlgn="auto">
              <a:spcAft>
                <a:spcPts val="0"/>
              </a:spcAft>
              <a:defRPr/>
            </a:pPr>
            <a:r>
              <a:rPr lang="en-US" sz="2400" dirty="0"/>
              <a:t>Greater scaffolding of </a:t>
            </a:r>
          </a:p>
          <a:p>
            <a:pPr marL="457200" lvl="1" indent="0" fontAlgn="auto">
              <a:spcAft>
                <a:spcPts val="0"/>
              </a:spcAft>
              <a:buFont typeface="Arial" pitchFamily="34" charset="0"/>
              <a:buNone/>
              <a:defRPr/>
            </a:pPr>
            <a:r>
              <a:rPr lang="en-US" sz="2400" dirty="0"/>
              <a:t>learning goals</a:t>
            </a:r>
          </a:p>
          <a:p>
            <a:pPr marL="457200" lvl="1" indent="0" fontAlgn="auto">
              <a:spcAft>
                <a:spcPts val="0"/>
              </a:spcAft>
              <a:buFont typeface="Arial" pitchFamily="34" charset="0"/>
              <a:buNone/>
              <a:defRPr/>
            </a:pPr>
            <a:endParaRPr lang="en-US" sz="2400" dirty="0"/>
          </a:p>
        </p:txBody>
      </p:sp>
      <p:sp>
        <p:nvSpPr>
          <p:cNvPr id="46083" name="Title 1"/>
          <p:cNvSpPr txBox="1">
            <a:spLocks noChangeArrowheads="1"/>
          </p:cNvSpPr>
          <p:nvPr/>
        </p:nvSpPr>
        <p:spPr bwMode="auto">
          <a:xfrm>
            <a:off x="0" y="206375"/>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2" algn="ctr" eaLnBrk="1" hangingPunct="1"/>
            <a:r>
              <a:rPr lang="en-US" altLang="en-US" sz="2800" dirty="0" smtClean="0">
                <a:solidFill>
                  <a:schemeClr val="bg1"/>
                </a:solidFill>
              </a:rPr>
              <a:t>TAY Version of VR- JIT </a:t>
            </a:r>
            <a:r>
              <a:rPr lang="en-US" altLang="en-US" sz="2800" dirty="0"/>
              <a:t>II -  Implement the adaptations</a:t>
            </a:r>
          </a:p>
        </p:txBody>
      </p:sp>
      <p:pic>
        <p:nvPicPr>
          <p:cNvPr id="46084" name="Picture 2" descr="This is a screen shot of the transition age you virtual reality job interview training program. It shows how the program presents Learning Goals. It says watch the video or click the links below to fnd out more about your learning goal. Are you someone they want to work with? Will you be a good worker? Will you do a good job? &#10;The text after an asterik reads To review examples of how these learning goals can help you answer specific questions read the Practice section in Interview Basics. It then shows that there is an embedded video in the screen." title="screen shot"/>
          <p:cNvPicPr>
            <a:picLocks noChangeAspect="1" noChangeArrowheads="1"/>
          </p:cNvPicPr>
          <p:nvPr/>
        </p:nvPicPr>
        <p:blipFill>
          <a:blip r:embed="rId3">
            <a:extLst>
              <a:ext uri="{28A0092B-C50C-407E-A947-70E740481C1C}">
                <a14:useLocalDpi xmlns:a14="http://schemas.microsoft.com/office/drawing/2010/main" val="0"/>
              </a:ext>
            </a:extLst>
          </a:blip>
          <a:srcRect l="18333" t="17407" r="24167" b="14444"/>
          <a:stretch>
            <a:fillRect/>
          </a:stretch>
        </p:blipFill>
        <p:spPr bwMode="auto">
          <a:xfrm>
            <a:off x="6146800" y="3581400"/>
            <a:ext cx="572346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This image is a screen shot of Scoring feedback within the virtual reality job interviewing training. It says Scoring. Followig your interview with Molly, you will recieve feedback on how well it went. First box with green header and title Be Honest says Molly wants to hire people she can trust. Answer all of her questions honestly. Think carefully about her questions. She may ask about stealing or lying. If she does, be sure your answers let her know that you are honest and trustworthy.  Next box with green header is titled Be Dependable and reads Molly wants to hire someone who will work hard and be on time. Respond in a way that shows you are a hard worker. Give examples of times when others were able to count on you." title="Screen shot of Scoring"/>
          <p:cNvPicPr>
            <a:picLocks noChangeAspect="1" noChangeArrowheads="1"/>
          </p:cNvPicPr>
          <p:nvPr/>
        </p:nvPicPr>
        <p:blipFill>
          <a:blip r:embed="rId4">
            <a:extLst>
              <a:ext uri="{28A0092B-C50C-407E-A947-70E740481C1C}">
                <a14:useLocalDpi xmlns:a14="http://schemas.microsoft.com/office/drawing/2010/main" val="0"/>
              </a:ext>
            </a:extLst>
          </a:blip>
          <a:srcRect l="13333" t="27335" r="48334" b="31670"/>
          <a:stretch>
            <a:fillRect/>
          </a:stretch>
        </p:blipFill>
        <p:spPr bwMode="auto">
          <a:xfrm>
            <a:off x="592667" y="1219200"/>
            <a:ext cx="5585884"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descr="this is part of the arrow that is pointing down and to the right to the next screen shot." title="arrow"/>
          <p:cNvCxnSpPr/>
          <p:nvPr/>
        </p:nvCxnSpPr>
        <p:spPr>
          <a:xfrm>
            <a:off x="2438400" y="4267200"/>
            <a:ext cx="0" cy="114300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Straight Connector 12" descr="This is an arrow that is shaped to point down to the right at the next screen shot of the transition age youth virtual reality job training interview program" title="arrow"/>
          <p:cNvCxnSpPr>
            <a:cxnSpLocks/>
          </p:cNvCxnSpPr>
          <p:nvPr/>
        </p:nvCxnSpPr>
        <p:spPr>
          <a:xfrm>
            <a:off x="2438400" y="5410200"/>
            <a:ext cx="3149600" cy="0"/>
          </a:xfrm>
          <a:prstGeom prst="line">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2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9" descr="the citations in footer are Smith et al 2014a, 2015a, 2015b" title="citation"/>
          <p:cNvSpPr txBox="1">
            <a:spLocks noChangeArrowheads="1"/>
          </p:cNvSpPr>
          <p:nvPr/>
        </p:nvSpPr>
        <p:spPr bwMode="auto">
          <a:xfrm>
            <a:off x="1388533" y="5715000"/>
            <a:ext cx="89408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endParaRPr lang="en-US" altLang="en-US" sz="1200" dirty="0"/>
          </a:p>
          <a:p>
            <a:pPr eaLnBrk="1" hangingPunct="1"/>
            <a:r>
              <a:rPr lang="en-US" altLang="en-US" dirty="0"/>
              <a:t>Smith et al., 2014a; 2015a; 2015b</a:t>
            </a:r>
          </a:p>
        </p:txBody>
      </p:sp>
      <p:sp>
        <p:nvSpPr>
          <p:cNvPr id="23" name="Title 2" descr="This shows line graph." title="Results from adult efficacy RCT"/>
          <p:cNvSpPr txBox="1">
            <a:spLocks/>
          </p:cNvSpPr>
          <p:nvPr/>
        </p:nvSpPr>
        <p:spPr>
          <a:xfrm>
            <a:off x="609600" y="304800"/>
            <a:ext cx="10972800" cy="14478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a:latin typeface="+mn-lt"/>
              </a:rPr>
              <a:t> </a:t>
            </a:r>
          </a:p>
        </p:txBody>
      </p:sp>
      <p:graphicFrame>
        <p:nvGraphicFramePr>
          <p:cNvPr id="31748" name="Chart 1" descr="This is a line graph with pretest and posttest timepoints and 4 lines displaying the performane data of 4 groups: ASD-control, ASD- virtual reality, Serious Mental Illness control and Serious Mental Illness virtual reality group. Each line is a different color and it shows that the ASD-control group had no improvement from pre to post with a score of 29 at each timepoint. the ASD-VR group improved with score of 29 at pre and score of 33 at post. The SMI-control group stated the same pre and post with score of 35 at both timepoints while the SMI-VR group improved from score of 35 at pre to score of 37 at post.&#10;Footer provides references of Smith et al, 2014a, 2015a, 2015b" title="Graph of Blindly rated interview performance"/>
          <p:cNvGraphicFramePr>
            <a:graphicFrameLocks/>
          </p:cNvGraphicFramePr>
          <p:nvPr>
            <p:extLst>
              <p:ext uri="{D42A27DB-BD31-4B8C-83A1-F6EECF244321}">
                <p14:modId xmlns:p14="http://schemas.microsoft.com/office/powerpoint/2010/main" val="818390927"/>
              </p:ext>
            </p:extLst>
          </p:nvPr>
        </p:nvGraphicFramePr>
        <p:xfrm>
          <a:off x="173070" y="1752600"/>
          <a:ext cx="9889067" cy="4377033"/>
        </p:xfrm>
        <a:graphic>
          <a:graphicData uri="http://schemas.openxmlformats.org/presentationml/2006/ole">
            <mc:AlternateContent xmlns:mc="http://schemas.openxmlformats.org/markup-compatibility/2006">
              <mc:Choice xmlns:v="urn:schemas-microsoft-com:vml" Requires="v">
                <p:oleObj spid="_x0000_s2117" name="Chart" r:id="rId5" imgW="7425572" imgH="4712616" progId="Excel.Chart.8">
                  <p:embed/>
                </p:oleObj>
              </mc:Choice>
              <mc:Fallback>
                <p:oleObj name="Chart" r:id="rId5" imgW="7425572" imgH="471261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70" y="1752600"/>
                        <a:ext cx="9889067" cy="4377033"/>
                      </a:xfrm>
                      <a:prstGeom prst="rect">
                        <a:avLst/>
                      </a:prstGeom>
                      <a:noFill/>
                    </p:spPr>
                  </p:pic>
                </p:oleObj>
              </mc:Fallback>
            </mc:AlternateContent>
          </a:graphicData>
        </a:graphic>
      </p:graphicFrame>
      <p:sp>
        <p:nvSpPr>
          <p:cNvPr id="6" name="Title 2"/>
          <p:cNvSpPr txBox="1">
            <a:spLocks/>
          </p:cNvSpPr>
          <p:nvPr/>
        </p:nvSpPr>
        <p:spPr>
          <a:xfrm>
            <a:off x="575733" y="498475"/>
            <a:ext cx="10972800" cy="615950"/>
          </a:xfrm>
          <a:prstGeom prst="rect">
            <a:avLst/>
          </a:prstGeom>
        </p:spPr>
        <p:txBody>
          <a:bodyPr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solidFill>
                  <a:schemeClr val="bg1"/>
                </a:solidFill>
              </a:rPr>
              <a:t>Results </a:t>
            </a:r>
            <a:r>
              <a:rPr lang="en-US" sz="4000" dirty="0">
                <a:solidFill>
                  <a:schemeClr val="bg1"/>
                </a:solidFill>
              </a:rPr>
              <a:t>from Adult Efficacy RCTs</a:t>
            </a:r>
          </a:p>
          <a:p>
            <a:pPr algn="l" fontAlgn="auto">
              <a:spcAft>
                <a:spcPts val="0"/>
              </a:spcAft>
              <a:defRPr/>
            </a:pPr>
            <a:r>
              <a:rPr lang="en-US" sz="4000" dirty="0" smtClean="0"/>
              <a:t>Adult </a:t>
            </a:r>
            <a:r>
              <a:rPr lang="en-US" sz="4000" dirty="0"/>
              <a:t>Efficacy RCTs</a:t>
            </a:r>
          </a:p>
        </p:txBody>
      </p:sp>
      <p:pic>
        <p:nvPicPr>
          <p:cNvPr id="2050" name="Picture 2" descr="This is the logo of School of Social Work University of Michigan" titl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4889" y="6158602"/>
            <a:ext cx="44005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3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This bar graph provides data from 2 samples: Adults with Serious Mental Illness (SMI) and Young adults with autism spectrum disroders (ASD).  Adults with SMI data shows25% of control received job offer and 51% of intervention group received job offer at 6 month follow up.  Data for ASD group shows 25% of control and 53% of intervention group received job offer at 6 month follow up." title="Bar char of rate offers at 6 month follow up"/>
          <p:cNvGraphicFramePr>
            <a:graphicFrameLocks/>
          </p:cNvGraphicFramePr>
          <p:nvPr>
            <p:extLst>
              <p:ext uri="{D42A27DB-BD31-4B8C-83A1-F6EECF244321}">
                <p14:modId xmlns:p14="http://schemas.microsoft.com/office/powerpoint/2010/main" val="3258687947"/>
              </p:ext>
            </p:extLst>
          </p:nvPr>
        </p:nvGraphicFramePr>
        <p:xfrm>
          <a:off x="914400" y="2057400"/>
          <a:ext cx="10464800" cy="3163332"/>
        </p:xfrm>
        <a:graphic>
          <a:graphicData uri="http://schemas.openxmlformats.org/drawingml/2006/chart">
            <c:chart xmlns:c="http://schemas.openxmlformats.org/drawingml/2006/chart" xmlns:r="http://schemas.openxmlformats.org/officeDocument/2006/relationships" r:id="rId3"/>
          </a:graphicData>
        </a:graphic>
      </p:graphicFrame>
      <p:sp>
        <p:nvSpPr>
          <p:cNvPr id="33796" name="TextBox 6" descr="The citation of graph is Smith et al, 2016 a, b" title="Graph reference"/>
          <p:cNvSpPr txBox="1">
            <a:spLocks noChangeArrowheads="1"/>
          </p:cNvSpPr>
          <p:nvPr/>
        </p:nvSpPr>
        <p:spPr bwMode="auto">
          <a:xfrm>
            <a:off x="1219200" y="5154613"/>
            <a:ext cx="94488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sz="2000" dirty="0"/>
              <a:t>                   Adults with SMI                    Young Adults with ASD</a:t>
            </a:r>
          </a:p>
          <a:p>
            <a:pPr eaLnBrk="1" hangingPunct="1"/>
            <a:endParaRPr lang="en-US" altLang="en-US" sz="2000" dirty="0"/>
          </a:p>
          <a:p>
            <a:pPr eaLnBrk="1" hangingPunct="1"/>
            <a:r>
              <a:rPr lang="en-US" altLang="en-US" sz="2000" dirty="0"/>
              <a:t>Smith et al., 2016a,b</a:t>
            </a:r>
          </a:p>
        </p:txBody>
      </p:sp>
      <p:sp>
        <p:nvSpPr>
          <p:cNvPr id="33797" name="TextBox 7"/>
          <p:cNvSpPr txBox="1">
            <a:spLocks noChangeArrowheads="1"/>
          </p:cNvSpPr>
          <p:nvPr/>
        </p:nvSpPr>
        <p:spPr bwMode="auto">
          <a:xfrm>
            <a:off x="914400" y="1689100"/>
            <a:ext cx="106172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altLang="en-US"/>
              <a:t>Rate of Offers at 6-Month Follow-up</a:t>
            </a:r>
          </a:p>
        </p:txBody>
      </p:sp>
      <p:sp>
        <p:nvSpPr>
          <p:cNvPr id="33798" name="TextBox 8" descr="This bar graph provides data from 2 samples: Adults with Serious Mental Illness (SMI) and Young adults with autism spectrum disroders (ASD).  Adults with SMI data shows25% of control received job offer and 51% of intervention group received job offer at 6 month follow up.  Data for ASD group shows 25% of control and 53% of intervention group received job offer at 6 month follow up." title="Bar graph of Rate of Offers at 6 month Follow up"/>
          <p:cNvSpPr txBox="1">
            <a:spLocks noChangeArrowheads="1"/>
          </p:cNvSpPr>
          <p:nvPr/>
        </p:nvSpPr>
        <p:spPr bwMode="auto">
          <a:xfrm>
            <a:off x="10073218" y="2079625"/>
            <a:ext cx="1847849" cy="2677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endParaRPr lang="en-US" altLang="en-US" dirty="0"/>
          </a:p>
          <a:p>
            <a:pPr eaLnBrk="1" hangingPunct="1"/>
            <a:endParaRPr lang="en-US" altLang="en-US" dirty="0"/>
          </a:p>
          <a:p>
            <a:pPr eaLnBrk="1" hangingPunct="1"/>
            <a:r>
              <a:rPr lang="en-US" altLang="en-US" dirty="0"/>
              <a:t>Services as usual</a:t>
            </a:r>
          </a:p>
          <a:p>
            <a:pPr eaLnBrk="1" hangingPunct="1"/>
            <a:endParaRPr lang="en-US" altLang="en-US" dirty="0"/>
          </a:p>
          <a:p>
            <a:pPr eaLnBrk="1" hangingPunct="1"/>
            <a:endParaRPr lang="en-US" altLang="en-US" sz="600" dirty="0"/>
          </a:p>
          <a:p>
            <a:pPr eaLnBrk="1" hangingPunct="1"/>
            <a:r>
              <a:rPr lang="en-US" altLang="en-US" dirty="0"/>
              <a:t>VR-JIT</a:t>
            </a:r>
          </a:p>
          <a:p>
            <a:pPr eaLnBrk="1" hangingPunct="1"/>
            <a:r>
              <a:rPr lang="en-US" altLang="en-US" dirty="0"/>
              <a:t>Trainees</a:t>
            </a:r>
          </a:p>
          <a:p>
            <a:pPr eaLnBrk="1" hangingPunct="1"/>
            <a:endParaRPr lang="en-US" altLang="en-US" dirty="0"/>
          </a:p>
          <a:p>
            <a:pPr eaLnBrk="1" hangingPunct="1"/>
            <a:endParaRPr lang="en-US" altLang="en-US" dirty="0"/>
          </a:p>
          <a:p>
            <a:pPr eaLnBrk="1" hangingPunct="1"/>
            <a:endParaRPr lang="en-US" altLang="en-US" dirty="0"/>
          </a:p>
        </p:txBody>
      </p:sp>
      <p:sp>
        <p:nvSpPr>
          <p:cNvPr id="10" name="Title 2"/>
          <p:cNvSpPr txBox="1">
            <a:spLocks/>
          </p:cNvSpPr>
          <p:nvPr/>
        </p:nvSpPr>
        <p:spPr>
          <a:xfrm>
            <a:off x="575733" y="498475"/>
            <a:ext cx="10972800" cy="615950"/>
          </a:xfrm>
          <a:prstGeom prst="rect">
            <a:avLst/>
          </a:prstGeom>
        </p:spPr>
        <p:txBody>
          <a:bodyPr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4000" dirty="0">
                <a:solidFill>
                  <a:schemeClr val="bg1"/>
                </a:solidFill>
              </a:rPr>
              <a:t>Results from Adult Efficacy RCTs</a:t>
            </a:r>
          </a:p>
        </p:txBody>
      </p:sp>
      <p:pic>
        <p:nvPicPr>
          <p:cNvPr id="1026" name="Picture 2" descr="This is the logo for School of Social Work Unverisity of Michigan. It has a large yellow M next to text." titl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134" y="6046799"/>
            <a:ext cx="44005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66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a:xfrm>
            <a:off x="270164" y="1607128"/>
            <a:ext cx="9601200" cy="4738254"/>
          </a:xfrm>
        </p:spPr>
        <p:txBody>
          <a:bodyPr>
            <a:normAutofit/>
          </a:bodyPr>
          <a:lstStyle/>
          <a:p>
            <a:r>
              <a:rPr lang="en-US" dirty="0"/>
              <a:t>Quick overview of data on employment in individuals with Autism Spectrum Diagnoses (ASD)</a:t>
            </a:r>
          </a:p>
          <a:p>
            <a:r>
              <a:rPr lang="en-US" dirty="0"/>
              <a:t>Current state of VR services and </a:t>
            </a:r>
            <a:r>
              <a:rPr lang="en-US" dirty="0" smtClean="0"/>
              <a:t>ASD</a:t>
            </a:r>
          </a:p>
          <a:p>
            <a:r>
              <a:rPr lang="en-US" dirty="0" smtClean="0"/>
              <a:t>Review of common accommodations for ASD</a:t>
            </a:r>
          </a:p>
          <a:p>
            <a:r>
              <a:rPr lang="en-US" dirty="0" smtClean="0"/>
              <a:t>Description of top evidence-based practices that have been tested within VR service settings</a:t>
            </a:r>
          </a:p>
          <a:p>
            <a:pPr lvl="1"/>
            <a:r>
              <a:rPr lang="en-US" dirty="0" smtClean="0"/>
              <a:t>Virtual Reality Interview training</a:t>
            </a:r>
          </a:p>
          <a:p>
            <a:pPr lvl="1"/>
            <a:r>
              <a:rPr lang="en-US" dirty="0" smtClean="0"/>
              <a:t>SUCCESS</a:t>
            </a:r>
          </a:p>
          <a:p>
            <a:pPr lvl="1"/>
            <a:r>
              <a:rPr lang="en-US" dirty="0" smtClean="0"/>
              <a:t>ACCESS</a:t>
            </a:r>
          </a:p>
          <a:p>
            <a:pPr lvl="1"/>
            <a:r>
              <a:rPr lang="en-US" dirty="0" smtClean="0"/>
              <a:t>Project SEARCH</a:t>
            </a:r>
            <a:endParaRPr lang="en-US" dirty="0"/>
          </a:p>
          <a:p>
            <a:pPr lvl="1"/>
            <a:endParaRPr lang="en-US" dirty="0" smtClean="0"/>
          </a:p>
          <a:p>
            <a:pPr lvl="1"/>
            <a:endParaRPr lang="en-US" dirty="0"/>
          </a:p>
          <a:p>
            <a:endParaRPr lang="en-US" dirty="0"/>
          </a:p>
        </p:txBody>
      </p:sp>
    </p:spTree>
    <p:extLst>
      <p:ext uri="{BB962C8B-B14F-4D97-AF65-F5344CB8AC3E}">
        <p14:creationId xmlns:p14="http://schemas.microsoft.com/office/powerpoint/2010/main" val="180893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4" name="Chart 43" descr="This line graph provides data on the pre-post test scores of the pre-employment transition (pre-ETS) service only group (control) and the pre-ETS plus Virtual intervetnion training (intervention). The control group pre score was 2.9 the line drops to post score of 2.7. The intervention pre score is 3.1 and the line angles up to a post score of 3.8" title="line graph of likeliness to be hired"/>
          <p:cNvGraphicFramePr/>
          <p:nvPr>
            <p:extLst>
              <p:ext uri="{D42A27DB-BD31-4B8C-83A1-F6EECF244321}">
                <p14:modId xmlns:p14="http://schemas.microsoft.com/office/powerpoint/2010/main" val="251557733"/>
              </p:ext>
            </p:extLst>
          </p:nvPr>
        </p:nvGraphicFramePr>
        <p:xfrm>
          <a:off x="1032042" y="394036"/>
          <a:ext cx="5400291"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descr="This line graph provides data on the pre-post test scores of the pre-employment transition (pre-ETS) service only group (control) and the pre-ETS plus Virtual intervetnion training (intervention). The control group pre score was 46 the line drops to post score of 43. The intervention pre score is 47 and the line angles up to a post score of 49." title="Line graph of Job interview skills total score"/>
          <p:cNvGraphicFramePr/>
          <p:nvPr>
            <p:extLst>
              <p:ext uri="{D42A27DB-BD31-4B8C-83A1-F6EECF244321}">
                <p14:modId xmlns:p14="http://schemas.microsoft.com/office/powerpoint/2010/main" val="4206588946"/>
              </p:ext>
            </p:extLst>
          </p:nvPr>
        </p:nvGraphicFramePr>
        <p:xfrm>
          <a:off x="6503580" y="510024"/>
          <a:ext cx="4811144" cy="2054025"/>
        </p:xfrm>
        <a:graphic>
          <a:graphicData uri="http://schemas.openxmlformats.org/drawingml/2006/chart">
            <c:chart xmlns:c="http://schemas.openxmlformats.org/drawingml/2006/chart" xmlns:r="http://schemas.openxmlformats.org/officeDocument/2006/relationships" r:id="rId4"/>
          </a:graphicData>
        </a:graphic>
      </p:graphicFrame>
      <p:sp>
        <p:nvSpPr>
          <p:cNvPr id="56324" name="TextBox 47"/>
          <p:cNvSpPr txBox="1">
            <a:spLocks noChangeArrowheads="1"/>
          </p:cNvSpPr>
          <p:nvPr/>
        </p:nvSpPr>
        <p:spPr bwMode="auto">
          <a:xfrm>
            <a:off x="1032933" y="2743200"/>
            <a:ext cx="1115906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sz="1500" dirty="0">
                <a:latin typeface="Times New Roman" pitchFamily="18" charset="0"/>
                <a:cs typeface="Times New Roman" pitchFamily="18" charset="0"/>
              </a:rPr>
              <a:t>Panel C. Job Interview Anxiety		         Panel D. Competitive, Integrated					         </a:t>
            </a:r>
            <a:r>
              <a:rPr lang="en-US" altLang="en-US" sz="1500" dirty="0" smtClean="0">
                <a:latin typeface="Times New Roman" pitchFamily="18" charset="0"/>
                <a:cs typeface="Times New Roman" pitchFamily="18" charset="0"/>
              </a:rPr>
              <a:t>      E                                                                                     Employment </a:t>
            </a:r>
            <a:r>
              <a:rPr lang="en-US" altLang="en-US" sz="1500" dirty="0">
                <a:latin typeface="Times New Roman" pitchFamily="18" charset="0"/>
                <a:cs typeface="Times New Roman" pitchFamily="18" charset="0"/>
              </a:rPr>
              <a:t>by 6 Months Follow-Up   </a:t>
            </a:r>
          </a:p>
        </p:txBody>
      </p:sp>
      <p:sp>
        <p:nvSpPr>
          <p:cNvPr id="56325" name="TextBox 48"/>
          <p:cNvSpPr txBox="1">
            <a:spLocks noChangeArrowheads="1"/>
          </p:cNvSpPr>
          <p:nvPr/>
        </p:nvSpPr>
        <p:spPr bwMode="auto">
          <a:xfrm>
            <a:off x="1032934" y="239713"/>
            <a:ext cx="1086696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sz="1500">
                <a:latin typeface="Times New Roman" pitchFamily="18" charset="0"/>
                <a:cs typeface="Times New Roman" pitchFamily="18" charset="0"/>
              </a:rPr>
              <a:t> Panel A.          Likeliness to be hired                            Panel B.       Job interview skills total score</a:t>
            </a:r>
          </a:p>
        </p:txBody>
      </p:sp>
      <p:sp>
        <p:nvSpPr>
          <p:cNvPr id="56326" name="TextBox 50" descr="This is part of legend that shows a dark blue color is used in all graphs and tables to indicate the intervention group called pre-ETS plus VIT-TAY" title="Legend"/>
          <p:cNvSpPr txBox="1">
            <a:spLocks noChangeArrowheads="1"/>
          </p:cNvSpPr>
          <p:nvPr/>
        </p:nvSpPr>
        <p:spPr bwMode="auto">
          <a:xfrm>
            <a:off x="6250517" y="5772150"/>
            <a:ext cx="414867" cy="3238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endParaRPr lang="en-US" altLang="en-US" sz="1500"/>
          </a:p>
        </p:txBody>
      </p:sp>
      <p:sp>
        <p:nvSpPr>
          <p:cNvPr id="56327" name="TextBox 51" descr="This is part of legend that shows a golden yellow color is used in all graphs and tables to indicate the control group called pre-ETS only." title="legend"/>
          <p:cNvSpPr txBox="1">
            <a:spLocks noChangeArrowheads="1"/>
          </p:cNvSpPr>
          <p:nvPr/>
        </p:nvSpPr>
        <p:spPr bwMode="auto">
          <a:xfrm>
            <a:off x="3149601" y="5772150"/>
            <a:ext cx="412751" cy="3238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endParaRPr lang="en-US" altLang="en-US" sz="1500"/>
          </a:p>
        </p:txBody>
      </p:sp>
      <p:sp>
        <p:nvSpPr>
          <p:cNvPr id="56328" name="TextBox 52"/>
          <p:cNvSpPr txBox="1">
            <a:spLocks noChangeArrowheads="1"/>
          </p:cNvSpPr>
          <p:nvPr/>
        </p:nvSpPr>
        <p:spPr bwMode="auto">
          <a:xfrm>
            <a:off x="3568701" y="5772150"/>
            <a:ext cx="208068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sz="1500">
                <a:latin typeface="Times New Roman" pitchFamily="18" charset="0"/>
                <a:cs typeface="Times New Roman" pitchFamily="18" charset="0"/>
              </a:rPr>
              <a:t>pre-ETS only</a:t>
            </a:r>
          </a:p>
        </p:txBody>
      </p:sp>
      <p:sp>
        <p:nvSpPr>
          <p:cNvPr id="56329" name="TextBox 53"/>
          <p:cNvSpPr txBox="1">
            <a:spLocks noChangeArrowheads="1"/>
          </p:cNvSpPr>
          <p:nvPr/>
        </p:nvSpPr>
        <p:spPr bwMode="auto">
          <a:xfrm>
            <a:off x="6642101" y="5772150"/>
            <a:ext cx="2400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sz="1500" dirty="0">
                <a:latin typeface="Times New Roman" pitchFamily="18" charset="0"/>
                <a:cs typeface="Times New Roman" pitchFamily="18" charset="0"/>
              </a:rPr>
              <a:t>Pre-ETS + VIT-TAY</a:t>
            </a:r>
          </a:p>
        </p:txBody>
      </p:sp>
      <p:graphicFrame>
        <p:nvGraphicFramePr>
          <p:cNvPr id="13" name="Chart 12" descr="this bar chart shows a 0% rate for Pre-ETS only (control gorup) and a 22.9% rate for Pre-ETSpus VIT-TAY (intervention group) for CIE employment at 6 months post interview." title="Bar Chart on Competitive, Integrated Employment by 6 months post follow up"/>
          <p:cNvGraphicFramePr>
            <a:graphicFrameLocks/>
          </p:cNvGraphicFramePr>
          <p:nvPr>
            <p:extLst>
              <p:ext uri="{D42A27DB-BD31-4B8C-83A1-F6EECF244321}">
                <p14:modId xmlns:p14="http://schemas.microsoft.com/office/powerpoint/2010/main" val="4007972143"/>
              </p:ext>
            </p:extLst>
          </p:nvPr>
        </p:nvGraphicFramePr>
        <p:xfrm>
          <a:off x="6503581" y="3349603"/>
          <a:ext cx="4780177" cy="19429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descr="This line graph provides data on the pre-post test scores of the pre-employment transition (pre-ETS) service only group (control) and the pre-ETS plus Virtual intervetnion training (intervention). The control group pre score was 1.9 is stable with post score of 2. The intervention pre score is 2.5 and the line angles down to a post score of 2." title="Line graph of Job interview anxiety"/>
          <p:cNvGraphicFramePr>
            <a:graphicFrameLocks/>
          </p:cNvGraphicFramePr>
          <p:nvPr>
            <p:extLst>
              <p:ext uri="{D42A27DB-BD31-4B8C-83A1-F6EECF244321}">
                <p14:modId xmlns:p14="http://schemas.microsoft.com/office/powerpoint/2010/main" val="1880431695"/>
              </p:ext>
            </p:extLst>
          </p:nvPr>
        </p:nvGraphicFramePr>
        <p:xfrm>
          <a:off x="1039035" y="3258361"/>
          <a:ext cx="4672599" cy="2286000"/>
        </p:xfrm>
        <a:graphic>
          <a:graphicData uri="http://schemas.openxmlformats.org/drawingml/2006/chart">
            <c:chart xmlns:c="http://schemas.openxmlformats.org/drawingml/2006/chart" xmlns:r="http://schemas.openxmlformats.org/officeDocument/2006/relationships" r:id="rId6"/>
          </a:graphicData>
        </a:graphic>
      </p:graphicFrame>
      <p:pic>
        <p:nvPicPr>
          <p:cNvPr id="12" name="Picture 2" descr="this is logo of School of Social work University of Michigan. It has a large yellow M next to words." titl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4215" y="6096000"/>
            <a:ext cx="324778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67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04800"/>
            <a:ext cx="11480800" cy="1143000"/>
          </a:xfrm>
        </p:spPr>
        <p:txBody>
          <a:bodyPr rtlCol="0">
            <a:normAutofit/>
          </a:bodyPr>
          <a:lstStyle/>
          <a:p>
            <a:pPr fontAlgn="auto">
              <a:spcAft>
                <a:spcPts val="0"/>
              </a:spcAft>
              <a:defRPr/>
            </a:pPr>
            <a:r>
              <a:rPr lang="en-US" dirty="0"/>
              <a:t>Results from an Open Trial of VIT-TAY in Students with Disabilities (in general)</a:t>
            </a:r>
          </a:p>
        </p:txBody>
      </p:sp>
      <p:sp>
        <p:nvSpPr>
          <p:cNvPr id="67587" name="TextBox 4"/>
          <p:cNvSpPr txBox="1">
            <a:spLocks noChangeArrowheads="1"/>
          </p:cNvSpPr>
          <p:nvPr/>
        </p:nvSpPr>
        <p:spPr bwMode="auto">
          <a:xfrm>
            <a:off x="2641600" y="4876801"/>
            <a:ext cx="1016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altLang="en-US" dirty="0"/>
              <a:t>                         </a:t>
            </a:r>
            <a:r>
              <a:rPr lang="en-US" altLang="en-US" dirty="0" smtClean="0"/>
              <a:t>               Low </a:t>
            </a:r>
            <a:r>
              <a:rPr lang="en-US" altLang="en-US" dirty="0"/>
              <a:t>Dose        </a:t>
            </a:r>
            <a:r>
              <a:rPr lang="en-US" altLang="en-US" dirty="0" smtClean="0"/>
              <a:t>      Medium </a:t>
            </a:r>
            <a:r>
              <a:rPr lang="en-US" altLang="en-US" dirty="0"/>
              <a:t>Dose      </a:t>
            </a:r>
            <a:r>
              <a:rPr lang="en-US" altLang="en-US" dirty="0" smtClean="0"/>
              <a:t>       High </a:t>
            </a:r>
            <a:r>
              <a:rPr lang="en-US" altLang="en-US" dirty="0"/>
              <a:t>Dose</a:t>
            </a:r>
          </a:p>
          <a:p>
            <a:pPr eaLnBrk="1" hangingPunct="1"/>
            <a:r>
              <a:rPr lang="en-US" altLang="en-US" dirty="0"/>
              <a:t>                          </a:t>
            </a:r>
            <a:r>
              <a:rPr lang="en-US" altLang="en-US" dirty="0" smtClean="0"/>
              <a:t>              1-5 </a:t>
            </a:r>
            <a:r>
              <a:rPr lang="en-US" altLang="en-US" dirty="0"/>
              <a:t>Trials           </a:t>
            </a:r>
            <a:r>
              <a:rPr lang="en-US" altLang="en-US" dirty="0" smtClean="0"/>
              <a:t>      6-14 </a:t>
            </a:r>
            <a:r>
              <a:rPr lang="en-US" altLang="en-US" dirty="0"/>
              <a:t>Trials           </a:t>
            </a:r>
            <a:r>
              <a:rPr lang="en-US" altLang="en-US" dirty="0" smtClean="0"/>
              <a:t>        15</a:t>
            </a:r>
            <a:r>
              <a:rPr lang="en-US" altLang="en-US" dirty="0"/>
              <a:t>+ Trials</a:t>
            </a:r>
          </a:p>
          <a:p>
            <a:pPr eaLnBrk="1" hangingPunct="1"/>
            <a:endParaRPr lang="en-US" altLang="en-US" dirty="0"/>
          </a:p>
          <a:p>
            <a:pPr eaLnBrk="1" hangingPunct="1"/>
            <a:endParaRPr lang="en-US" altLang="en-US" dirty="0"/>
          </a:p>
          <a:p>
            <a:pPr eaLnBrk="1" hangingPunct="1"/>
            <a:endParaRPr lang="en-US" altLang="en-US" dirty="0"/>
          </a:p>
        </p:txBody>
      </p:sp>
      <p:sp>
        <p:nvSpPr>
          <p:cNvPr id="67588" name="TextBox 5"/>
          <p:cNvSpPr txBox="1">
            <a:spLocks noChangeArrowheads="1"/>
          </p:cNvSpPr>
          <p:nvPr/>
        </p:nvSpPr>
        <p:spPr bwMode="auto">
          <a:xfrm>
            <a:off x="1016000" y="1577975"/>
            <a:ext cx="1056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altLang="en-US" sz="2000"/>
              <a:t>Six Month Employment Rates Across All Participants (n=318)</a:t>
            </a:r>
          </a:p>
          <a:p>
            <a:pPr algn="ctr" eaLnBrk="1" hangingPunct="1"/>
            <a:endParaRPr lang="en-US" altLang="en-US" sz="2000"/>
          </a:p>
        </p:txBody>
      </p:sp>
      <p:pic>
        <p:nvPicPr>
          <p:cNvPr id="67589" name="Picture 8" descr="This is the Keller Foundation logo that states Kessler Foundation Changing the lives of people with disabilities." title="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600" y="5745163"/>
            <a:ext cx="436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590" name="Chart 2" descr="This bar chart displays the higher percent of 6 month employment by number of treatment trials. First dark blue bar is 26% employment rate for those completing low dose of 1-5 trials. The next gray bar is 38% employment trials for those compleing mdeium dose of 6-14 trials. The next golden yellow bar is 55% employment rate for those completing high dose of 15+ trials. " title="Bar chart on Six mont employment rates across all participants (n=318)"/>
          <p:cNvGraphicFramePr>
            <a:graphicFrameLocks/>
          </p:cNvGraphicFramePr>
          <p:nvPr>
            <p:extLst>
              <p:ext uri="{D42A27DB-BD31-4B8C-83A1-F6EECF244321}">
                <p14:modId xmlns:p14="http://schemas.microsoft.com/office/powerpoint/2010/main" val="1277579008"/>
              </p:ext>
            </p:extLst>
          </p:nvPr>
        </p:nvGraphicFramePr>
        <p:xfrm>
          <a:off x="1947333" y="2006601"/>
          <a:ext cx="9685867" cy="3095625"/>
        </p:xfrm>
        <a:graphic>
          <a:graphicData uri="http://schemas.openxmlformats.org/presentationml/2006/ole">
            <mc:AlternateContent xmlns:mc="http://schemas.openxmlformats.org/markup-compatibility/2006">
              <mc:Choice xmlns:v="urn:schemas-microsoft-com:vml" Requires="v">
                <p:oleObj spid="_x0000_s3138" name="Chart" r:id="rId6" imgW="7273158" imgH="3097036" progId="Excel.Chart.8">
                  <p:embed/>
                </p:oleObj>
              </mc:Choice>
              <mc:Fallback>
                <p:oleObj name="Chart" r:id="rId6" imgW="7273158" imgH="309703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7333" y="2006601"/>
                        <a:ext cx="9685867" cy="309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 descr="This is logo of School of Social Work Unverist of Michigan. It has a large yellow M next to text." title="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6229" y="6002339"/>
            <a:ext cx="44005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86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SUCCESS: Supported employment, Comprehensive Cognitive Enhancement &amp; Social Skills</a:t>
            </a:r>
            <a:endParaRPr lang="en-US" dirty="0"/>
          </a:p>
        </p:txBody>
      </p:sp>
      <p:sp>
        <p:nvSpPr>
          <p:cNvPr id="5" name="Subtitle 4"/>
          <p:cNvSpPr>
            <a:spLocks noGrp="1"/>
          </p:cNvSpPr>
          <p:nvPr>
            <p:ph type="subTitle" idx="1"/>
          </p:nvPr>
        </p:nvSpPr>
        <p:spPr/>
        <p:txBody>
          <a:bodyPr>
            <a:normAutofit lnSpcReduction="10000"/>
          </a:bodyPr>
          <a:lstStyle/>
          <a:p>
            <a:r>
              <a:rPr lang="en-US" dirty="0" smtClean="0"/>
              <a:t>Mary Baker-Ericzen, PhD</a:t>
            </a:r>
          </a:p>
          <a:p>
            <a:r>
              <a:rPr lang="en-US" dirty="0" smtClean="0"/>
              <a:t>San Diego State University</a:t>
            </a:r>
          </a:p>
          <a:p>
            <a:r>
              <a:rPr lang="en-US" dirty="0" smtClean="0"/>
              <a:t>Child &amp; Adolescent Services Research Center- </a:t>
            </a:r>
            <a:r>
              <a:rPr lang="en-US" dirty="0" err="1" smtClean="0"/>
              <a:t>Rady</a:t>
            </a:r>
            <a:r>
              <a:rPr lang="en-US" dirty="0" smtClean="0"/>
              <a:t> Children’s Hospital</a:t>
            </a:r>
            <a:endParaRPr lang="en-US" dirty="0"/>
          </a:p>
        </p:txBody>
      </p:sp>
    </p:spTree>
    <p:extLst>
      <p:ext uri="{BB962C8B-B14F-4D97-AF65-F5344CB8AC3E}">
        <p14:creationId xmlns:p14="http://schemas.microsoft.com/office/powerpoint/2010/main" val="137933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6" y="0"/>
            <a:ext cx="9601200" cy="1036850"/>
          </a:xfrm>
        </p:spPr>
        <p:txBody>
          <a:bodyPr/>
          <a:lstStyle/>
          <a:p>
            <a:r>
              <a:rPr lang="en-US" dirty="0" smtClean="0"/>
              <a:t>SUCCESS</a:t>
            </a:r>
            <a:endParaRPr lang="en-US" dirty="0"/>
          </a:p>
        </p:txBody>
      </p:sp>
      <p:sp>
        <p:nvSpPr>
          <p:cNvPr id="3" name="Content Placeholder 2"/>
          <p:cNvSpPr>
            <a:spLocks noGrp="1"/>
          </p:cNvSpPr>
          <p:nvPr>
            <p:ph idx="1"/>
          </p:nvPr>
        </p:nvSpPr>
        <p:spPr>
          <a:xfrm>
            <a:off x="450273" y="1828800"/>
            <a:ext cx="10446327" cy="4343400"/>
          </a:xfrm>
        </p:spPr>
        <p:txBody>
          <a:bodyPr/>
          <a:lstStyle/>
          <a:p>
            <a:r>
              <a:rPr lang="en-US" dirty="0" smtClean="0"/>
              <a:t>SUCCESS  is a vocational “soft skills” intervention that teaches new skills and enhances existing skills in the areas of executive functioning, social cognitive and communication skills necessary to be successfully employed.</a:t>
            </a:r>
          </a:p>
          <a:p>
            <a:r>
              <a:rPr lang="en-US" dirty="0" smtClean="0"/>
              <a:t>Low Vocational Soft Skills are the number one reason for job loss </a:t>
            </a:r>
          </a:p>
          <a:p>
            <a:r>
              <a:rPr lang="en-US" dirty="0" smtClean="0"/>
              <a:t>Soft Skills are key deficit areas for those with autism</a:t>
            </a:r>
            <a:endParaRPr lang="en-US" dirty="0"/>
          </a:p>
        </p:txBody>
      </p:sp>
    </p:spTree>
    <p:extLst>
      <p:ext uri="{BB962C8B-B14F-4D97-AF65-F5344CB8AC3E}">
        <p14:creationId xmlns:p14="http://schemas.microsoft.com/office/powerpoint/2010/main" val="50550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1" y="1752601"/>
            <a:ext cx="10972800" cy="4373563"/>
          </a:xfrm>
        </p:spPr>
        <p:txBody>
          <a:bodyPr>
            <a:normAutofit lnSpcReduction="10000"/>
          </a:bodyPr>
          <a:lstStyle/>
          <a:p>
            <a:pPr lvl="1"/>
            <a:endParaRPr lang="en-US" dirty="0"/>
          </a:p>
          <a:p>
            <a:r>
              <a:rPr lang="en-US" dirty="0" smtClean="0">
                <a:solidFill>
                  <a:srgbClr val="FF0000"/>
                </a:solidFill>
              </a:rPr>
              <a:t>Executive Functioning</a:t>
            </a:r>
            <a:r>
              <a:rPr lang="en-US" dirty="0" smtClean="0"/>
              <a:t>:  </a:t>
            </a:r>
            <a:r>
              <a:rPr lang="en-US" dirty="0"/>
              <a:t>is a term used to describe the many different cognitive processes that individuals use to control their behavior, adapt to their environment and respond to different situations </a:t>
            </a:r>
            <a:r>
              <a:rPr lang="en-US" dirty="0" smtClean="0"/>
              <a:t>. Described as higher order thinking</a:t>
            </a:r>
          </a:p>
          <a:p>
            <a:pPr marL="0" indent="0">
              <a:buNone/>
            </a:pPr>
            <a:endParaRPr lang="en-US" dirty="0"/>
          </a:p>
          <a:p>
            <a:pPr marL="0" indent="0">
              <a:buNone/>
            </a:pPr>
            <a:endParaRPr lang="en-US" dirty="0" smtClean="0"/>
          </a:p>
          <a:p>
            <a:pPr marL="0" indent="0">
              <a:buNone/>
            </a:pPr>
            <a:r>
              <a:rPr lang="en-US" dirty="0"/>
              <a:t>Cognitive </a:t>
            </a:r>
            <a:r>
              <a:rPr lang="en-US" dirty="0" smtClean="0"/>
              <a:t>Enhancement Training -Improving </a:t>
            </a:r>
            <a:r>
              <a:rPr lang="en-US" dirty="0"/>
              <a:t>Executive Functioning Skills</a:t>
            </a:r>
          </a:p>
          <a:p>
            <a:pPr lvl="1"/>
            <a:r>
              <a:rPr lang="en-US" dirty="0">
                <a:solidFill>
                  <a:schemeClr val="accent3">
                    <a:lumMod val="75000"/>
                  </a:schemeClr>
                </a:solidFill>
              </a:rPr>
              <a:t>Restorative </a:t>
            </a:r>
            <a:r>
              <a:rPr lang="en-US" dirty="0"/>
              <a:t>–</a:t>
            </a:r>
            <a:r>
              <a:rPr lang="en-US" dirty="0" smtClean="0"/>
              <a:t>Rehabilitative-</a:t>
            </a:r>
            <a:r>
              <a:rPr lang="en-US" dirty="0" err="1" smtClean="0"/>
              <a:t>Habilitative</a:t>
            </a:r>
            <a:r>
              <a:rPr lang="en-US" dirty="0" smtClean="0"/>
              <a:t>  </a:t>
            </a:r>
            <a:r>
              <a:rPr lang="en-US" dirty="0"/>
              <a:t>(Training Brain) </a:t>
            </a:r>
          </a:p>
          <a:p>
            <a:pPr lvl="1"/>
            <a:r>
              <a:rPr lang="en-US" dirty="0">
                <a:solidFill>
                  <a:schemeClr val="accent5">
                    <a:lumMod val="75000"/>
                  </a:schemeClr>
                </a:solidFill>
              </a:rPr>
              <a:t>Compensatory</a:t>
            </a:r>
            <a:r>
              <a:rPr lang="en-US" dirty="0"/>
              <a:t>-Work </a:t>
            </a:r>
            <a:r>
              <a:rPr lang="en-US" dirty="0" err="1"/>
              <a:t>a</a:t>
            </a:r>
            <a:r>
              <a:rPr lang="en-US" dirty="0" err="1" smtClean="0"/>
              <a:t>rounds</a:t>
            </a:r>
            <a:r>
              <a:rPr lang="en-US" dirty="0" smtClean="0"/>
              <a:t>  </a:t>
            </a:r>
            <a:r>
              <a:rPr lang="en-US" dirty="0"/>
              <a:t>(Increasing Strategies)</a:t>
            </a:r>
          </a:p>
          <a:p>
            <a:endParaRPr lang="en-US" dirty="0"/>
          </a:p>
        </p:txBody>
      </p:sp>
      <p:sp>
        <p:nvSpPr>
          <p:cNvPr id="3" name="Title 2"/>
          <p:cNvSpPr>
            <a:spLocks noGrp="1"/>
          </p:cNvSpPr>
          <p:nvPr>
            <p:ph type="title"/>
          </p:nvPr>
        </p:nvSpPr>
        <p:spPr/>
        <p:txBody>
          <a:bodyPr>
            <a:normAutofit/>
          </a:bodyPr>
          <a:lstStyle/>
          <a:p>
            <a:r>
              <a:rPr lang="en-US" dirty="0" smtClean="0">
                <a:solidFill>
                  <a:schemeClr val="bg2"/>
                </a:solidFill>
              </a:rPr>
              <a:t>Improving Executive Functioning </a:t>
            </a:r>
            <a:br>
              <a:rPr lang="en-US" dirty="0" smtClean="0">
                <a:solidFill>
                  <a:schemeClr val="bg2"/>
                </a:solidFill>
              </a:rPr>
            </a:br>
            <a:r>
              <a:rPr lang="en-US" dirty="0" smtClean="0">
                <a:solidFill>
                  <a:schemeClr val="bg2"/>
                </a:solidFill>
              </a:rPr>
              <a:t>Cognitive Enhancement Therapy</a:t>
            </a:r>
            <a:endParaRPr lang="en-US" dirty="0">
              <a:solidFill>
                <a:schemeClr val="bg2"/>
              </a:solidFill>
            </a:endParaRPr>
          </a:p>
        </p:txBody>
      </p:sp>
      <p:sp>
        <p:nvSpPr>
          <p:cNvPr id="4" name="Footer Placeholder 3"/>
          <p:cNvSpPr>
            <a:spLocks noGrp="1"/>
          </p:cNvSpPr>
          <p:nvPr>
            <p:ph type="ftr" sz="quarter" idx="11"/>
          </p:nvPr>
        </p:nvSpPr>
        <p:spPr/>
        <p:txBody>
          <a:bodyPr/>
          <a:lstStyle/>
          <a:p>
            <a:r>
              <a:rPr lang="en-US" smtClean="0"/>
              <a:t>Dr. Mary Baker-Ericzén</a:t>
            </a:r>
            <a:endParaRPr lang="en-US"/>
          </a:p>
        </p:txBody>
      </p:sp>
    </p:spTree>
    <p:extLst>
      <p:ext uri="{BB962C8B-B14F-4D97-AF65-F5344CB8AC3E}">
        <p14:creationId xmlns:p14="http://schemas.microsoft.com/office/powerpoint/2010/main" val="378282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074" y="1593273"/>
            <a:ext cx="11582399" cy="4495800"/>
          </a:xfrm>
        </p:spPr>
        <p:txBody>
          <a:bodyPr>
            <a:normAutofit fontScale="92500" lnSpcReduction="10000"/>
          </a:bodyPr>
          <a:lstStyle/>
          <a:p>
            <a:r>
              <a:rPr lang="en-US" dirty="0" smtClean="0"/>
              <a:t>Sustained Attention:  </a:t>
            </a:r>
            <a:r>
              <a:rPr lang="en-US" dirty="0" smtClean="0">
                <a:solidFill>
                  <a:srgbClr val="FF0000"/>
                </a:solidFill>
              </a:rPr>
              <a:t>“sticking to it” </a:t>
            </a:r>
            <a:endParaRPr lang="en-US" dirty="0">
              <a:solidFill>
                <a:srgbClr val="FF0000"/>
              </a:solidFill>
            </a:endParaRPr>
          </a:p>
          <a:p>
            <a:r>
              <a:rPr lang="en-US" dirty="0" smtClean="0"/>
              <a:t>Inhibition: </a:t>
            </a:r>
            <a:r>
              <a:rPr lang="en-US" dirty="0" smtClean="0">
                <a:solidFill>
                  <a:srgbClr val="FFC000"/>
                </a:solidFill>
              </a:rPr>
              <a:t> </a:t>
            </a:r>
            <a:r>
              <a:rPr lang="en-US" dirty="0" smtClean="0">
                <a:solidFill>
                  <a:srgbClr val="FF0000"/>
                </a:solidFill>
              </a:rPr>
              <a:t>“look before leaping”</a:t>
            </a:r>
            <a:endParaRPr lang="en-US" dirty="0">
              <a:solidFill>
                <a:srgbClr val="FF0000"/>
              </a:solidFill>
            </a:endParaRPr>
          </a:p>
          <a:p>
            <a:r>
              <a:rPr lang="en-US" dirty="0"/>
              <a:t>Learning </a:t>
            </a:r>
            <a:r>
              <a:rPr lang="en-US" dirty="0" smtClean="0"/>
              <a:t>&amp; Memory:  </a:t>
            </a:r>
            <a:r>
              <a:rPr lang="en-US" dirty="0" smtClean="0">
                <a:solidFill>
                  <a:srgbClr val="FF0000"/>
                </a:solidFill>
              </a:rPr>
              <a:t>“wheels are turning”, “remember when”</a:t>
            </a:r>
            <a:endParaRPr lang="en-US" dirty="0">
              <a:solidFill>
                <a:srgbClr val="FF0000"/>
              </a:solidFill>
            </a:endParaRPr>
          </a:p>
          <a:p>
            <a:r>
              <a:rPr lang="en-US" dirty="0" smtClean="0"/>
              <a:t>Cognitive Shifting: </a:t>
            </a:r>
            <a:r>
              <a:rPr lang="en-US" dirty="0" smtClean="0">
                <a:solidFill>
                  <a:srgbClr val="FF0000"/>
                </a:solidFill>
              </a:rPr>
              <a:t>“see the forest for the trees”</a:t>
            </a:r>
            <a:endParaRPr lang="en-US" dirty="0">
              <a:solidFill>
                <a:srgbClr val="FF0000"/>
              </a:solidFill>
            </a:endParaRPr>
          </a:p>
          <a:p>
            <a:r>
              <a:rPr lang="en-US" dirty="0"/>
              <a:t>Cognitive </a:t>
            </a:r>
            <a:r>
              <a:rPr lang="en-US" dirty="0" smtClean="0"/>
              <a:t>Flexibility:  </a:t>
            </a:r>
            <a:r>
              <a:rPr lang="en-US" dirty="0" smtClean="0">
                <a:solidFill>
                  <a:srgbClr val="FF0000"/>
                </a:solidFill>
              </a:rPr>
              <a:t>“go with the flow” </a:t>
            </a:r>
            <a:endParaRPr lang="en-US" dirty="0">
              <a:solidFill>
                <a:srgbClr val="FF0000"/>
              </a:solidFill>
            </a:endParaRPr>
          </a:p>
          <a:p>
            <a:r>
              <a:rPr lang="en-US" dirty="0" smtClean="0"/>
              <a:t>Problem-solving:  </a:t>
            </a:r>
            <a:r>
              <a:rPr lang="en-US" dirty="0" smtClean="0">
                <a:solidFill>
                  <a:srgbClr val="FF0000"/>
                </a:solidFill>
              </a:rPr>
              <a:t>“think outside the box”</a:t>
            </a:r>
            <a:endParaRPr lang="en-US" dirty="0">
              <a:solidFill>
                <a:srgbClr val="FF0000"/>
              </a:solidFill>
            </a:endParaRPr>
          </a:p>
          <a:p>
            <a:r>
              <a:rPr lang="en-US" dirty="0" smtClean="0"/>
              <a:t>Contextual Awareness: </a:t>
            </a:r>
            <a:r>
              <a:rPr lang="en-US" dirty="0" smtClean="0">
                <a:solidFill>
                  <a:srgbClr val="FF0000"/>
                </a:solidFill>
              </a:rPr>
              <a:t>“don’t judge a book by it’s cover”</a:t>
            </a:r>
            <a:endParaRPr lang="en-US" dirty="0">
              <a:solidFill>
                <a:srgbClr val="FF0000"/>
              </a:solidFill>
            </a:endParaRPr>
          </a:p>
          <a:p>
            <a:r>
              <a:rPr lang="en-US" dirty="0" smtClean="0"/>
              <a:t>Goal-Oriented Thinking: </a:t>
            </a:r>
            <a:r>
              <a:rPr lang="en-US" dirty="0" smtClean="0">
                <a:solidFill>
                  <a:srgbClr val="FF0000"/>
                </a:solidFill>
              </a:rPr>
              <a:t>“can’t build Rome in a day”</a:t>
            </a:r>
          </a:p>
          <a:p>
            <a:r>
              <a:rPr lang="en-US" dirty="0"/>
              <a:t>Prospective </a:t>
            </a:r>
            <a:r>
              <a:rPr lang="en-US" dirty="0" smtClean="0"/>
              <a:t>Memory: </a:t>
            </a:r>
            <a:r>
              <a:rPr lang="en-US" dirty="0" smtClean="0">
                <a:solidFill>
                  <a:srgbClr val="FF0000"/>
                </a:solidFill>
              </a:rPr>
              <a:t>“don’t forget to remember” </a:t>
            </a:r>
            <a:endParaRPr lang="en-US" dirty="0">
              <a:solidFill>
                <a:srgbClr val="FF0000"/>
              </a:solidFill>
            </a:endParaRPr>
          </a:p>
          <a:p>
            <a:endParaRPr lang="en-US" dirty="0"/>
          </a:p>
          <a:p>
            <a:endParaRPr lang="en-US" dirty="0"/>
          </a:p>
        </p:txBody>
      </p:sp>
      <p:sp>
        <p:nvSpPr>
          <p:cNvPr id="3" name="Title 2"/>
          <p:cNvSpPr>
            <a:spLocks noGrp="1"/>
          </p:cNvSpPr>
          <p:nvPr>
            <p:ph type="title"/>
          </p:nvPr>
        </p:nvSpPr>
        <p:spPr>
          <a:xfrm>
            <a:off x="0" y="346364"/>
            <a:ext cx="11074400" cy="838200"/>
          </a:xfrm>
        </p:spPr>
        <p:txBody>
          <a:bodyPr>
            <a:normAutofit/>
          </a:bodyPr>
          <a:lstStyle/>
          <a:p>
            <a:r>
              <a:rPr lang="en-US" dirty="0" smtClean="0">
                <a:solidFill>
                  <a:schemeClr val="bg2"/>
                </a:solidFill>
              </a:rPr>
              <a:t>Executive Functioning Package of Cognitive Skills</a:t>
            </a:r>
            <a:endParaRPr lang="en-US" dirty="0">
              <a:solidFill>
                <a:schemeClr val="bg2"/>
              </a:solidFill>
            </a:endParaRPr>
          </a:p>
        </p:txBody>
      </p:sp>
      <p:sp>
        <p:nvSpPr>
          <p:cNvPr id="4" name="Footer Placeholder 3"/>
          <p:cNvSpPr>
            <a:spLocks noGrp="1"/>
          </p:cNvSpPr>
          <p:nvPr>
            <p:ph type="ftr" sz="quarter" idx="11"/>
          </p:nvPr>
        </p:nvSpPr>
        <p:spPr/>
        <p:txBody>
          <a:bodyPr/>
          <a:lstStyle/>
          <a:p>
            <a:r>
              <a:rPr lang="en-US" smtClean="0"/>
              <a:t>Dr. Mary Baker-Ericzén</a:t>
            </a:r>
            <a:endParaRPr lang="en-US"/>
          </a:p>
        </p:txBody>
      </p:sp>
    </p:spTree>
    <p:extLst>
      <p:ext uri="{BB962C8B-B14F-4D97-AF65-F5344CB8AC3E}">
        <p14:creationId xmlns:p14="http://schemas.microsoft.com/office/powerpoint/2010/main" val="32849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6637" y="185861"/>
            <a:ext cx="9601200" cy="1036850"/>
          </a:xfrm>
        </p:spPr>
        <p:txBody>
          <a:bodyPr/>
          <a:lstStyle/>
          <a:p>
            <a:r>
              <a:rPr lang="en-US" dirty="0" smtClean="0">
                <a:solidFill>
                  <a:schemeClr val="bg2"/>
                </a:solidFill>
              </a:rPr>
              <a:t>Social Cognition Training</a:t>
            </a:r>
            <a:endParaRPr lang="en-US" dirty="0">
              <a:solidFill>
                <a:schemeClr val="bg2"/>
              </a:solidFill>
            </a:endParaRPr>
          </a:p>
        </p:txBody>
      </p:sp>
      <p:sp>
        <p:nvSpPr>
          <p:cNvPr id="2" name="Content Placeholder 1"/>
          <p:cNvSpPr>
            <a:spLocks noGrp="1"/>
          </p:cNvSpPr>
          <p:nvPr>
            <p:ph idx="1"/>
          </p:nvPr>
        </p:nvSpPr>
        <p:spPr>
          <a:xfrm>
            <a:off x="1162757" y="2209800"/>
            <a:ext cx="9877777" cy="4343400"/>
          </a:xfrm>
        </p:spPr>
        <p:txBody>
          <a:bodyPr>
            <a:normAutofit/>
          </a:bodyPr>
          <a:lstStyle/>
          <a:p>
            <a:r>
              <a:rPr lang="en-US" dirty="0" smtClean="0">
                <a:solidFill>
                  <a:srgbClr val="FF0000"/>
                </a:solidFill>
              </a:rPr>
              <a:t>Social cognition- </a:t>
            </a:r>
            <a:r>
              <a:rPr lang="en-US" dirty="0"/>
              <a:t>the ability to think about the minds and mental states of </a:t>
            </a:r>
            <a:r>
              <a:rPr lang="en-US" dirty="0" smtClean="0"/>
              <a:t>others</a:t>
            </a:r>
          </a:p>
          <a:p>
            <a:pPr marL="0" indent="0">
              <a:buNone/>
            </a:pPr>
            <a:endParaRPr lang="en-US" dirty="0"/>
          </a:p>
          <a:p>
            <a:r>
              <a:rPr lang="en-US" dirty="0" smtClean="0"/>
              <a:t> Originally viewed as a sub-type of social psychology that </a:t>
            </a:r>
            <a:r>
              <a:rPr lang="en-US" dirty="0"/>
              <a:t>focuses on how people process, store, and apply information about other people and social situations</a:t>
            </a:r>
            <a:r>
              <a:rPr lang="en-US" dirty="0" smtClean="0"/>
              <a:t>. Now studied by neuropsychologists as a cognitive neuroscience function.</a:t>
            </a:r>
          </a:p>
          <a:p>
            <a:r>
              <a:rPr lang="en-US" dirty="0" smtClean="0"/>
              <a:t>Processes </a:t>
            </a:r>
            <a:r>
              <a:rPr lang="en-US" dirty="0"/>
              <a:t>used to decode and encode the self, other people and interpersonal </a:t>
            </a:r>
            <a:r>
              <a:rPr lang="en-US" dirty="0" smtClean="0"/>
              <a:t>knowledge</a:t>
            </a:r>
          </a:p>
        </p:txBody>
      </p:sp>
    </p:spTree>
    <p:extLst>
      <p:ext uri="{BB962C8B-B14F-4D97-AF65-F5344CB8AC3E}">
        <p14:creationId xmlns:p14="http://schemas.microsoft.com/office/powerpoint/2010/main" val="38748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2"/>
                </a:solidFill>
              </a:rPr>
              <a:t>Social Cognitive Skills</a:t>
            </a:r>
            <a:endParaRPr lang="en-US" dirty="0">
              <a:solidFill>
                <a:schemeClr val="bg2"/>
              </a:solidFill>
            </a:endParaRPr>
          </a:p>
        </p:txBody>
      </p:sp>
      <p:sp>
        <p:nvSpPr>
          <p:cNvPr id="2" name="Content Placeholder 1"/>
          <p:cNvSpPr>
            <a:spLocks noGrp="1"/>
          </p:cNvSpPr>
          <p:nvPr>
            <p:ph idx="1"/>
          </p:nvPr>
        </p:nvSpPr>
        <p:spPr>
          <a:xfrm>
            <a:off x="304800" y="2667000"/>
            <a:ext cx="11887200" cy="3429000"/>
          </a:xfrm>
        </p:spPr>
        <p:txBody>
          <a:bodyPr>
            <a:normAutofit/>
          </a:bodyPr>
          <a:lstStyle/>
          <a:p>
            <a:pPr marL="274320" lvl="1"/>
            <a:r>
              <a:rPr lang="en-US" sz="2800" dirty="0" smtClean="0"/>
              <a:t>Perspective-taking- </a:t>
            </a:r>
            <a:r>
              <a:rPr lang="en-US" sz="2800" dirty="0" smtClean="0">
                <a:solidFill>
                  <a:srgbClr val="FF0000"/>
                </a:solidFill>
              </a:rPr>
              <a:t>“putting yourself in someone’s shoes”</a:t>
            </a:r>
          </a:p>
          <a:p>
            <a:pPr marL="274320" lvl="1"/>
            <a:r>
              <a:rPr lang="en-US" sz="2800" dirty="0" smtClean="0"/>
              <a:t> Social awareness- </a:t>
            </a:r>
            <a:r>
              <a:rPr lang="en-US" sz="2800" dirty="0" smtClean="0">
                <a:solidFill>
                  <a:srgbClr val="FF0000"/>
                </a:solidFill>
              </a:rPr>
              <a:t>“if the shoe fits wear it”</a:t>
            </a:r>
          </a:p>
          <a:p>
            <a:pPr marL="274320" lvl="1"/>
            <a:r>
              <a:rPr lang="en-US" sz="2800" dirty="0" smtClean="0"/>
              <a:t>Social knowledge- </a:t>
            </a:r>
            <a:r>
              <a:rPr lang="en-US" sz="2800" dirty="0" smtClean="0">
                <a:solidFill>
                  <a:srgbClr val="FF0000"/>
                </a:solidFill>
              </a:rPr>
              <a:t>“use the magic word”</a:t>
            </a:r>
          </a:p>
          <a:p>
            <a:pPr marL="274320" lvl="1"/>
            <a:r>
              <a:rPr lang="en-US" sz="2800" dirty="0" smtClean="0"/>
              <a:t>Emotional awareness- </a:t>
            </a:r>
            <a:r>
              <a:rPr lang="en-US" sz="2800" dirty="0" smtClean="0">
                <a:solidFill>
                  <a:srgbClr val="FF0000"/>
                </a:solidFill>
              </a:rPr>
              <a:t>“take a chill pill”</a:t>
            </a:r>
          </a:p>
          <a:p>
            <a:pPr marL="274320" lvl="1"/>
            <a:r>
              <a:rPr lang="en-US" sz="2800" dirty="0" smtClean="0"/>
              <a:t>Social communication-  </a:t>
            </a:r>
            <a:r>
              <a:rPr lang="en-US" sz="2800" dirty="0" smtClean="0">
                <a:solidFill>
                  <a:srgbClr val="FF0000"/>
                </a:solidFill>
              </a:rPr>
              <a:t>“what’s up dog?”</a:t>
            </a:r>
            <a:endParaRPr lang="en-US" sz="2800" dirty="0">
              <a:solidFill>
                <a:srgbClr val="FF0000"/>
              </a:solidFill>
            </a:endParaRPr>
          </a:p>
          <a:p>
            <a:endParaRPr lang="en-US" dirty="0"/>
          </a:p>
        </p:txBody>
      </p:sp>
    </p:spTree>
    <p:extLst>
      <p:ext uri="{BB962C8B-B14F-4D97-AF65-F5344CB8AC3E}">
        <p14:creationId xmlns:p14="http://schemas.microsoft.com/office/powerpoint/2010/main" val="11836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bg2"/>
                </a:solidFill>
              </a:rPr>
              <a:t>Cognitive &amp; Social Cognition Training: CORE COMPONENTS</a:t>
            </a:r>
            <a:endParaRPr lang="en-US" dirty="0">
              <a:solidFill>
                <a:schemeClr val="bg2"/>
              </a:solidFill>
            </a:endParaRPr>
          </a:p>
        </p:txBody>
      </p:sp>
      <p:sp>
        <p:nvSpPr>
          <p:cNvPr id="2" name="Content Placeholder 1"/>
          <p:cNvSpPr>
            <a:spLocks noGrp="1"/>
          </p:cNvSpPr>
          <p:nvPr>
            <p:ph idx="1"/>
          </p:nvPr>
        </p:nvSpPr>
        <p:spPr>
          <a:xfrm>
            <a:off x="508000" y="2209800"/>
            <a:ext cx="11176000" cy="4419600"/>
          </a:xfrm>
        </p:spPr>
        <p:txBody>
          <a:bodyPr>
            <a:normAutofit fontScale="92500"/>
          </a:bodyPr>
          <a:lstStyle/>
          <a:p>
            <a:pPr marL="0" indent="0">
              <a:buNone/>
            </a:pPr>
            <a:r>
              <a:rPr lang="en-US" b="1" dirty="0" smtClean="0"/>
              <a:t>1. </a:t>
            </a:r>
            <a:r>
              <a:rPr lang="en-US" b="1" dirty="0" err="1" smtClean="0"/>
              <a:t>Psychoeducation</a:t>
            </a:r>
            <a:r>
              <a:rPr lang="en-US" dirty="0" smtClean="0"/>
              <a:t>-  teaching to comprehension of the construct, neuroscience terminology and neurological function</a:t>
            </a:r>
          </a:p>
          <a:p>
            <a:pPr marL="0" indent="0">
              <a:buNone/>
            </a:pPr>
            <a:r>
              <a:rPr lang="en-US" b="1" dirty="0" smtClean="0"/>
              <a:t>2. Experiential</a:t>
            </a:r>
            <a:r>
              <a:rPr lang="en-US" dirty="0" smtClean="0"/>
              <a:t> (failure)-  notice when it is not activated and what it feels like</a:t>
            </a:r>
          </a:p>
          <a:p>
            <a:pPr marL="0" indent="0">
              <a:buNone/>
            </a:pPr>
            <a:r>
              <a:rPr lang="en-US" b="1" dirty="0" smtClean="0"/>
              <a:t>3. Teaching of strategies (Moves)</a:t>
            </a:r>
            <a:r>
              <a:rPr lang="en-US" dirty="0" smtClean="0"/>
              <a:t>-  specific ways to “activate” brain function to be used at given time</a:t>
            </a:r>
          </a:p>
          <a:p>
            <a:pPr marL="0" indent="0">
              <a:buNone/>
            </a:pPr>
            <a:r>
              <a:rPr lang="en-US" b="1" dirty="0" smtClean="0"/>
              <a:t>4. Experiential</a:t>
            </a:r>
            <a:r>
              <a:rPr lang="en-US" dirty="0" smtClean="0"/>
              <a:t> (success)- notice what it’s like when turned on, </a:t>
            </a:r>
            <a:r>
              <a:rPr lang="en-US" dirty="0"/>
              <a:t>explanation of how to turn </a:t>
            </a:r>
            <a:r>
              <a:rPr lang="en-US" dirty="0" smtClean="0"/>
              <a:t>on and learn ability to “turn on”, </a:t>
            </a:r>
          </a:p>
          <a:p>
            <a:pPr marL="0" indent="0">
              <a:buNone/>
            </a:pPr>
            <a:r>
              <a:rPr lang="en-US" b="1" dirty="0" smtClean="0"/>
              <a:t>5. Practice</a:t>
            </a:r>
            <a:r>
              <a:rPr lang="en-US" dirty="0" smtClean="0"/>
              <a:t>-  Activities, role-plays, scene simulations, real-world scenarios (capture opportunities as arise)</a:t>
            </a:r>
          </a:p>
          <a:p>
            <a:pPr marL="0" indent="0">
              <a:buNone/>
            </a:pPr>
            <a:r>
              <a:rPr lang="en-US" b="1" dirty="0" smtClean="0"/>
              <a:t>6. Life demonstrations-  </a:t>
            </a:r>
            <a:r>
              <a:rPr lang="en-US" dirty="0" smtClean="0"/>
              <a:t>assignments to complete in own life called “Try it and Apply it!”</a:t>
            </a:r>
          </a:p>
          <a:p>
            <a:endParaRPr lang="en-US" dirty="0"/>
          </a:p>
        </p:txBody>
      </p:sp>
    </p:spTree>
    <p:extLst>
      <p:ext uri="{BB962C8B-B14F-4D97-AF65-F5344CB8AC3E}">
        <p14:creationId xmlns:p14="http://schemas.microsoft.com/office/powerpoint/2010/main" val="20249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5582" y="381000"/>
            <a:ext cx="11053618" cy="671945"/>
          </a:xfrm>
        </p:spPr>
        <p:txBody>
          <a:bodyPr>
            <a:normAutofit/>
          </a:bodyPr>
          <a:lstStyle/>
          <a:p>
            <a:r>
              <a:rPr lang="en-US" dirty="0" smtClean="0">
                <a:solidFill>
                  <a:schemeClr val="bg2"/>
                </a:solidFill>
              </a:rPr>
              <a:t>SUCCESS: Table of Contents</a:t>
            </a:r>
            <a:endParaRPr lang="en-US" dirty="0">
              <a:solidFill>
                <a:schemeClr val="bg2"/>
              </a:solidFill>
            </a:endParaRPr>
          </a:p>
        </p:txBody>
      </p:sp>
      <p:sp>
        <p:nvSpPr>
          <p:cNvPr id="5" name="Content Placeholder 4"/>
          <p:cNvSpPr>
            <a:spLocks noGrp="1"/>
          </p:cNvSpPr>
          <p:nvPr>
            <p:ph sz="half" idx="1"/>
          </p:nvPr>
        </p:nvSpPr>
        <p:spPr>
          <a:xfrm>
            <a:off x="277091" y="1517073"/>
            <a:ext cx="11684000" cy="5340927"/>
          </a:xfrm>
          <a:prstGeom prst="rect">
            <a:avLst/>
          </a:prstGeom>
        </p:spPr>
        <p:txBody>
          <a:bodyPr numCol="2">
            <a:normAutofit fontScale="92500" lnSpcReduction="20000"/>
          </a:bodyPr>
          <a:lstStyle/>
          <a:p>
            <a:pPr marL="342900" lvl="0" indent="-342900">
              <a:buFont typeface="+mj-lt"/>
              <a:buAutoNum type="arabicPeriod"/>
            </a:pPr>
            <a:r>
              <a:rPr lang="en-US" sz="1600" dirty="0" smtClean="0">
                <a:solidFill>
                  <a:srgbClr val="00B050"/>
                </a:solidFill>
              </a:rPr>
              <a:t>CURRICULUM OVERVIEW</a:t>
            </a:r>
            <a:endParaRPr lang="en-US" sz="1600" dirty="0">
              <a:solidFill>
                <a:srgbClr val="00B050"/>
              </a:solidFill>
            </a:endParaRPr>
          </a:p>
          <a:p>
            <a:pPr marL="342900" lvl="0" indent="-342900">
              <a:buFont typeface="+mj-lt"/>
              <a:buAutoNum type="arabicPeriod"/>
            </a:pPr>
            <a:r>
              <a:rPr lang="en-US" sz="1600" dirty="0" smtClean="0">
                <a:solidFill>
                  <a:srgbClr val="00B050"/>
                </a:solidFill>
              </a:rPr>
              <a:t>PROSPECTIVE </a:t>
            </a:r>
            <a:r>
              <a:rPr lang="en-US" sz="1600" dirty="0">
                <a:solidFill>
                  <a:srgbClr val="00B050"/>
                </a:solidFill>
              </a:rPr>
              <a:t>MEMORY PART </a:t>
            </a:r>
            <a:r>
              <a:rPr lang="en-US" sz="1600" dirty="0" smtClean="0">
                <a:solidFill>
                  <a:srgbClr val="00B050"/>
                </a:solidFill>
              </a:rPr>
              <a:t>I	</a:t>
            </a:r>
            <a:endParaRPr lang="en-US" sz="1600" dirty="0">
              <a:solidFill>
                <a:srgbClr val="00B050"/>
              </a:solidFill>
            </a:endParaRPr>
          </a:p>
          <a:p>
            <a:pPr marL="342900" indent="-342900">
              <a:buFont typeface="+mj-lt"/>
              <a:buAutoNum type="arabicPeriod"/>
            </a:pPr>
            <a:r>
              <a:rPr lang="en-US" sz="1600" dirty="0" smtClean="0">
                <a:solidFill>
                  <a:srgbClr val="00B050"/>
                </a:solidFill>
              </a:rPr>
              <a:t>PROSPECTIVE </a:t>
            </a:r>
            <a:r>
              <a:rPr lang="en-US" sz="1600" dirty="0">
                <a:solidFill>
                  <a:srgbClr val="00B050"/>
                </a:solidFill>
              </a:rPr>
              <a:t>MEMORY PART II</a:t>
            </a:r>
          </a:p>
          <a:p>
            <a:pPr marL="342900" indent="-342900">
              <a:buFont typeface="+mj-lt"/>
              <a:buAutoNum type="arabicPeriod"/>
            </a:pPr>
            <a:r>
              <a:rPr lang="en-US" sz="1600" dirty="0" smtClean="0">
                <a:solidFill>
                  <a:srgbClr val="00B050"/>
                </a:solidFill>
              </a:rPr>
              <a:t>LEARNING &amp; </a:t>
            </a:r>
            <a:r>
              <a:rPr lang="en-US" sz="1600" dirty="0">
                <a:solidFill>
                  <a:srgbClr val="00B050"/>
                </a:solidFill>
              </a:rPr>
              <a:t>MEMORY PART </a:t>
            </a:r>
            <a:r>
              <a:rPr lang="en-US" sz="1600" dirty="0" smtClean="0">
                <a:solidFill>
                  <a:srgbClr val="00B050"/>
                </a:solidFill>
              </a:rPr>
              <a:t>I: Attention</a:t>
            </a:r>
            <a:endParaRPr lang="en-US" sz="1600" dirty="0">
              <a:solidFill>
                <a:srgbClr val="00B050"/>
              </a:solidFill>
            </a:endParaRPr>
          </a:p>
          <a:p>
            <a:pPr marL="342900" indent="-342900">
              <a:buFont typeface="+mj-lt"/>
              <a:buAutoNum type="arabicPeriod"/>
            </a:pPr>
            <a:r>
              <a:rPr lang="en-US" sz="1600" dirty="0" smtClean="0">
                <a:solidFill>
                  <a:srgbClr val="00B050"/>
                </a:solidFill>
              </a:rPr>
              <a:t>LEARNING &amp; </a:t>
            </a:r>
            <a:r>
              <a:rPr lang="en-US" sz="1600" dirty="0">
                <a:solidFill>
                  <a:srgbClr val="00B050"/>
                </a:solidFill>
              </a:rPr>
              <a:t>MEMORY PART </a:t>
            </a:r>
            <a:r>
              <a:rPr lang="en-US" sz="1600" dirty="0" smtClean="0">
                <a:solidFill>
                  <a:srgbClr val="00B050"/>
                </a:solidFill>
              </a:rPr>
              <a:t>II: Encoding </a:t>
            </a:r>
            <a:endParaRPr lang="en-US" sz="1600" dirty="0">
              <a:solidFill>
                <a:srgbClr val="00B050"/>
              </a:solidFill>
            </a:endParaRPr>
          </a:p>
          <a:p>
            <a:pPr marL="342900" lvl="0" indent="-342900">
              <a:buFont typeface="+mj-lt"/>
              <a:buAutoNum type="arabicPeriod"/>
            </a:pPr>
            <a:r>
              <a:rPr lang="en-US" sz="1600" dirty="0" smtClean="0">
                <a:solidFill>
                  <a:srgbClr val="00B050"/>
                </a:solidFill>
              </a:rPr>
              <a:t>LEARNING &amp; </a:t>
            </a:r>
            <a:r>
              <a:rPr lang="en-US" sz="1600" dirty="0">
                <a:solidFill>
                  <a:srgbClr val="00B050"/>
                </a:solidFill>
              </a:rPr>
              <a:t>MEMORY PART </a:t>
            </a:r>
            <a:r>
              <a:rPr lang="en-US" sz="1600" dirty="0" smtClean="0">
                <a:solidFill>
                  <a:srgbClr val="00B050"/>
                </a:solidFill>
              </a:rPr>
              <a:t>III: Encoding </a:t>
            </a:r>
            <a:endParaRPr lang="en-US" sz="1600" dirty="0">
              <a:solidFill>
                <a:srgbClr val="00B050"/>
              </a:solidFill>
            </a:endParaRPr>
          </a:p>
          <a:p>
            <a:pPr marL="342900" indent="-342900">
              <a:buFont typeface="+mj-lt"/>
              <a:buAutoNum type="arabicPeriod"/>
            </a:pPr>
            <a:r>
              <a:rPr lang="en-US" sz="1600" dirty="0" smtClean="0">
                <a:solidFill>
                  <a:srgbClr val="00B050"/>
                </a:solidFill>
              </a:rPr>
              <a:t>LEARNING &amp; </a:t>
            </a:r>
            <a:r>
              <a:rPr lang="en-US" sz="1600" dirty="0">
                <a:solidFill>
                  <a:srgbClr val="00B050"/>
                </a:solidFill>
              </a:rPr>
              <a:t>MEMORY PART </a:t>
            </a:r>
            <a:r>
              <a:rPr lang="en-US" sz="1600" dirty="0" smtClean="0">
                <a:solidFill>
                  <a:srgbClr val="00B050"/>
                </a:solidFill>
              </a:rPr>
              <a:t>IV: Retrieval</a:t>
            </a:r>
            <a:endParaRPr lang="en-US" sz="1600" dirty="0">
              <a:solidFill>
                <a:srgbClr val="00B050"/>
              </a:solidFill>
            </a:endParaRPr>
          </a:p>
          <a:p>
            <a:pPr marL="342900" indent="-342900">
              <a:buFont typeface="+mj-lt"/>
              <a:buAutoNum type="arabicPeriod"/>
            </a:pPr>
            <a:r>
              <a:rPr lang="en-US" sz="1600" dirty="0" smtClean="0">
                <a:solidFill>
                  <a:srgbClr val="00B050"/>
                </a:solidFill>
              </a:rPr>
              <a:t>COGNITIVE </a:t>
            </a:r>
            <a:r>
              <a:rPr lang="en-US" sz="1600" dirty="0">
                <a:solidFill>
                  <a:srgbClr val="00B050"/>
                </a:solidFill>
              </a:rPr>
              <a:t>FLEXIBILITY</a:t>
            </a:r>
          </a:p>
          <a:p>
            <a:pPr marL="342900" lvl="0" indent="-342900">
              <a:buFont typeface="+mj-lt"/>
              <a:buAutoNum type="arabicPeriod"/>
            </a:pPr>
            <a:r>
              <a:rPr lang="en-US" sz="1600" dirty="0" smtClean="0">
                <a:solidFill>
                  <a:srgbClr val="00B050"/>
                </a:solidFill>
              </a:rPr>
              <a:t>COGNITIVE </a:t>
            </a:r>
            <a:r>
              <a:rPr lang="en-US" sz="1600" dirty="0">
                <a:solidFill>
                  <a:srgbClr val="00B050"/>
                </a:solidFill>
              </a:rPr>
              <a:t>FLEXIBILITY </a:t>
            </a:r>
            <a:r>
              <a:rPr lang="en-US" sz="1600" dirty="0" smtClean="0">
                <a:solidFill>
                  <a:srgbClr val="00B050"/>
                </a:solidFill>
              </a:rPr>
              <a:t>&amp; PROBLEM-SOLVING</a:t>
            </a:r>
          </a:p>
          <a:p>
            <a:pPr marL="342900" lvl="0" indent="-342900">
              <a:buFont typeface="+mj-lt"/>
              <a:buAutoNum type="arabicPeriod"/>
            </a:pPr>
            <a:r>
              <a:rPr lang="en-US" sz="1600" dirty="0" smtClean="0">
                <a:solidFill>
                  <a:srgbClr val="00B050"/>
                </a:solidFill>
              </a:rPr>
              <a:t>GOAL-ORIENTED </a:t>
            </a:r>
            <a:r>
              <a:rPr lang="en-US" sz="1600" dirty="0">
                <a:solidFill>
                  <a:srgbClr val="00B050"/>
                </a:solidFill>
              </a:rPr>
              <a:t>THINKING </a:t>
            </a:r>
          </a:p>
          <a:p>
            <a:pPr marL="342900" lvl="0" indent="-342900">
              <a:buFont typeface="+mj-lt"/>
              <a:buAutoNum type="arabicPeriod"/>
            </a:pPr>
            <a:r>
              <a:rPr lang="en-US" sz="1600" dirty="0" smtClean="0">
                <a:solidFill>
                  <a:schemeClr val="accent5">
                    <a:lumMod val="75000"/>
                  </a:schemeClr>
                </a:solidFill>
              </a:rPr>
              <a:t> </a:t>
            </a:r>
            <a:r>
              <a:rPr lang="en-US" sz="1600" dirty="0">
                <a:solidFill>
                  <a:srgbClr val="E58A03"/>
                </a:solidFill>
              </a:rPr>
              <a:t>CONTEXT AWARENESS PART </a:t>
            </a:r>
            <a:r>
              <a:rPr lang="en-US" sz="1600" dirty="0" smtClean="0">
                <a:solidFill>
                  <a:srgbClr val="E58A03"/>
                </a:solidFill>
              </a:rPr>
              <a:t>I</a:t>
            </a:r>
          </a:p>
          <a:p>
            <a:pPr marL="342900" lvl="0" indent="-342900">
              <a:buFont typeface="+mj-lt"/>
              <a:buAutoNum type="arabicPeriod"/>
            </a:pPr>
            <a:r>
              <a:rPr lang="en-US" sz="1600" dirty="0" smtClean="0">
                <a:solidFill>
                  <a:srgbClr val="E58A03"/>
                </a:solidFill>
              </a:rPr>
              <a:t> </a:t>
            </a:r>
            <a:r>
              <a:rPr lang="en-US" sz="1600" dirty="0">
                <a:solidFill>
                  <a:srgbClr val="E58A03"/>
                </a:solidFill>
              </a:rPr>
              <a:t>CONTEXT AWARENESS PART </a:t>
            </a:r>
            <a:r>
              <a:rPr lang="en-US" sz="1600" dirty="0" smtClean="0">
                <a:solidFill>
                  <a:srgbClr val="E58A03"/>
                </a:solidFill>
              </a:rPr>
              <a:t>II</a:t>
            </a:r>
            <a:r>
              <a:rPr lang="en-US" sz="1600" dirty="0">
                <a:solidFill>
                  <a:srgbClr val="E58A03"/>
                </a:solidFill>
              </a:rPr>
              <a:t> </a:t>
            </a:r>
            <a:endParaRPr lang="en-US" sz="1600" dirty="0">
              <a:solidFill>
                <a:srgbClr val="FF0000"/>
              </a:solidFill>
            </a:endParaRPr>
          </a:p>
          <a:p>
            <a:pPr marL="342900" lvl="0" indent="-342900">
              <a:buFont typeface="+mj-lt"/>
              <a:buAutoNum type="arabicPeriod"/>
            </a:pPr>
            <a:r>
              <a:rPr lang="en-US" sz="1600" dirty="0" smtClean="0">
                <a:solidFill>
                  <a:srgbClr val="FF0000"/>
                </a:solidFill>
              </a:rPr>
              <a:t>INTRODUCTION </a:t>
            </a:r>
            <a:r>
              <a:rPr lang="en-US" sz="1600" dirty="0">
                <a:solidFill>
                  <a:srgbClr val="FF0000"/>
                </a:solidFill>
              </a:rPr>
              <a:t>TO SOCIAL </a:t>
            </a:r>
            <a:r>
              <a:rPr lang="en-US" sz="1600" dirty="0" smtClean="0">
                <a:solidFill>
                  <a:srgbClr val="FF0000"/>
                </a:solidFill>
              </a:rPr>
              <a:t>THINKING</a:t>
            </a:r>
            <a:endParaRPr lang="en-US" sz="1600" dirty="0">
              <a:solidFill>
                <a:srgbClr val="FF0000"/>
              </a:solidFill>
            </a:endParaRPr>
          </a:p>
          <a:p>
            <a:pPr marL="342900" lvl="0" indent="-342900">
              <a:buFont typeface="+mj-lt"/>
              <a:buAutoNum type="arabicPeriod"/>
            </a:pPr>
            <a:r>
              <a:rPr lang="en-US" sz="1600" dirty="0" smtClean="0">
                <a:solidFill>
                  <a:srgbClr val="FF0000"/>
                </a:solidFill>
              </a:rPr>
              <a:t>PERSPECTIVE-TAKING </a:t>
            </a:r>
            <a:r>
              <a:rPr lang="en-US" sz="1600" dirty="0">
                <a:solidFill>
                  <a:srgbClr val="FF0000"/>
                </a:solidFill>
              </a:rPr>
              <a:t>&amp;</a:t>
            </a:r>
            <a:r>
              <a:rPr lang="en-US" sz="1600" dirty="0" smtClean="0">
                <a:solidFill>
                  <a:srgbClr val="FF0000"/>
                </a:solidFill>
              </a:rPr>
              <a:t> </a:t>
            </a:r>
            <a:r>
              <a:rPr lang="en-US" sz="1600" dirty="0">
                <a:solidFill>
                  <a:srgbClr val="FF0000"/>
                </a:solidFill>
              </a:rPr>
              <a:t>SOCIAL </a:t>
            </a:r>
            <a:r>
              <a:rPr lang="en-US" sz="1600" dirty="0" smtClean="0">
                <a:solidFill>
                  <a:srgbClr val="FF0000"/>
                </a:solidFill>
              </a:rPr>
              <a:t>ACTION EVALUATIONS</a:t>
            </a:r>
          </a:p>
          <a:p>
            <a:pPr marL="342900" lvl="0" indent="-342900">
              <a:buFont typeface="+mj-lt"/>
              <a:buAutoNum type="arabicPeriod"/>
            </a:pPr>
            <a:r>
              <a:rPr lang="en-US" sz="1600" dirty="0" smtClean="0">
                <a:solidFill>
                  <a:srgbClr val="FF0000"/>
                </a:solidFill>
              </a:rPr>
              <a:t>REPAIR AND RECOVER</a:t>
            </a:r>
          </a:p>
          <a:p>
            <a:pPr marL="230188" lvl="0" indent="-230188">
              <a:buNone/>
            </a:pPr>
            <a:r>
              <a:rPr lang="en-US" sz="1600" dirty="0" smtClean="0">
                <a:solidFill>
                  <a:srgbClr val="FF0000"/>
                </a:solidFill>
              </a:rPr>
              <a:t>16. EMOTIONAL </a:t>
            </a:r>
            <a:r>
              <a:rPr lang="en-US" sz="1600" dirty="0">
                <a:solidFill>
                  <a:srgbClr val="FF0000"/>
                </a:solidFill>
              </a:rPr>
              <a:t>AWARENESS </a:t>
            </a:r>
            <a:r>
              <a:rPr lang="en-US" sz="1600" dirty="0" smtClean="0">
                <a:solidFill>
                  <a:srgbClr val="FF0000"/>
                </a:solidFill>
              </a:rPr>
              <a:t>&amp; EMOTION    REGULATION</a:t>
            </a:r>
            <a:endParaRPr lang="en-US" sz="1600" dirty="0">
              <a:solidFill>
                <a:srgbClr val="FF0000"/>
              </a:solidFill>
            </a:endParaRPr>
          </a:p>
          <a:p>
            <a:pPr marL="0" lvl="0" indent="0">
              <a:buNone/>
            </a:pPr>
            <a:r>
              <a:rPr lang="en-US" sz="1600" dirty="0" smtClean="0">
                <a:solidFill>
                  <a:srgbClr val="FF0000"/>
                </a:solidFill>
              </a:rPr>
              <a:t>17. SOCIAL </a:t>
            </a:r>
            <a:r>
              <a:rPr lang="en-US" sz="1600" dirty="0">
                <a:solidFill>
                  <a:srgbClr val="FF0000"/>
                </a:solidFill>
              </a:rPr>
              <a:t>COMMUNICATION PART I</a:t>
            </a:r>
          </a:p>
          <a:p>
            <a:pPr marL="0" indent="0">
              <a:buNone/>
            </a:pPr>
            <a:r>
              <a:rPr lang="en-US" sz="1600" dirty="0" smtClean="0">
                <a:solidFill>
                  <a:srgbClr val="FF0000"/>
                </a:solidFill>
              </a:rPr>
              <a:t>18. </a:t>
            </a:r>
            <a:r>
              <a:rPr lang="en-US" sz="1600" dirty="0">
                <a:solidFill>
                  <a:srgbClr val="FF0000"/>
                </a:solidFill>
              </a:rPr>
              <a:t> </a:t>
            </a:r>
            <a:r>
              <a:rPr lang="en-US" sz="1600" dirty="0" smtClean="0">
                <a:solidFill>
                  <a:srgbClr val="FF0000"/>
                </a:solidFill>
              </a:rPr>
              <a:t>SOCIAL </a:t>
            </a:r>
            <a:r>
              <a:rPr lang="en-US" sz="1600" dirty="0">
                <a:solidFill>
                  <a:srgbClr val="FF0000"/>
                </a:solidFill>
              </a:rPr>
              <a:t>COMMUNICATION PART </a:t>
            </a:r>
            <a:r>
              <a:rPr lang="en-US" sz="1600" dirty="0" smtClean="0">
                <a:solidFill>
                  <a:srgbClr val="FF0000"/>
                </a:solidFill>
              </a:rPr>
              <a:t>II</a:t>
            </a:r>
          </a:p>
          <a:p>
            <a:pPr marL="0" indent="0">
              <a:buNone/>
            </a:pPr>
            <a:r>
              <a:rPr lang="en-US" sz="1600" dirty="0" smtClean="0">
                <a:solidFill>
                  <a:srgbClr val="FF0000"/>
                </a:solidFill>
              </a:rPr>
              <a:t>19. SOCIAL COMMUNICATION PART III</a:t>
            </a:r>
            <a:endParaRPr lang="en-US" sz="1600" dirty="0">
              <a:solidFill>
                <a:srgbClr val="FF0000"/>
              </a:solidFill>
            </a:endParaRPr>
          </a:p>
          <a:p>
            <a:pPr marL="284163" indent="-284163">
              <a:buNone/>
            </a:pPr>
            <a:r>
              <a:rPr lang="en-US" sz="1600" dirty="0" smtClean="0">
                <a:solidFill>
                  <a:srgbClr val="FF0000"/>
                </a:solidFill>
              </a:rPr>
              <a:t>20.</a:t>
            </a:r>
            <a:r>
              <a:rPr lang="en-US" sz="1600" dirty="0" smtClean="0">
                <a:solidFill>
                  <a:schemeClr val="bg2">
                    <a:lumMod val="75000"/>
                  </a:schemeClr>
                </a:solidFill>
              </a:rPr>
              <a:t> </a:t>
            </a:r>
            <a:r>
              <a:rPr lang="en-US" sz="1600" dirty="0">
                <a:solidFill>
                  <a:srgbClr val="FF0000"/>
                </a:solidFill>
              </a:rPr>
              <a:t> </a:t>
            </a:r>
            <a:r>
              <a:rPr lang="en-US" sz="1600" dirty="0" smtClean="0">
                <a:solidFill>
                  <a:srgbClr val="FF0000"/>
                </a:solidFill>
              </a:rPr>
              <a:t>SEEKING, GIVING &amp; RECEIVING COMPLIMENTS  </a:t>
            </a:r>
          </a:p>
          <a:p>
            <a:pPr marL="284163" indent="-284163">
              <a:buNone/>
            </a:pPr>
            <a:r>
              <a:rPr lang="en-US" sz="1600" dirty="0" smtClean="0">
                <a:solidFill>
                  <a:srgbClr val="FF0000"/>
                </a:solidFill>
              </a:rPr>
              <a:t>21. </a:t>
            </a:r>
            <a:r>
              <a:rPr lang="en-US" sz="1600" dirty="0">
                <a:solidFill>
                  <a:srgbClr val="FF0000"/>
                </a:solidFill>
              </a:rPr>
              <a:t>SEEKING, GIVING &amp; RECEIVING CONSTRUCTIVE </a:t>
            </a:r>
            <a:r>
              <a:rPr lang="en-US" sz="1600" dirty="0" smtClean="0">
                <a:solidFill>
                  <a:srgbClr val="FF0000"/>
                </a:solidFill>
              </a:rPr>
              <a:t>CRITICISM</a:t>
            </a:r>
            <a:endParaRPr lang="en-US" sz="1600" dirty="0">
              <a:solidFill>
                <a:srgbClr val="FF0000"/>
              </a:solidFill>
            </a:endParaRPr>
          </a:p>
          <a:p>
            <a:pPr marL="0" indent="0">
              <a:buNone/>
            </a:pPr>
            <a:r>
              <a:rPr lang="en-US" sz="1600" dirty="0" smtClean="0">
                <a:solidFill>
                  <a:srgbClr val="FF0000"/>
                </a:solidFill>
              </a:rPr>
              <a:t>22. </a:t>
            </a:r>
            <a:r>
              <a:rPr lang="en-US" sz="1600" dirty="0">
                <a:solidFill>
                  <a:srgbClr val="FF0000"/>
                </a:solidFill>
              </a:rPr>
              <a:t>SEEKING, GIVING &amp; RECEIVING HELP</a:t>
            </a:r>
          </a:p>
          <a:p>
            <a:pPr marL="284163" indent="-284163">
              <a:buNone/>
            </a:pPr>
            <a:r>
              <a:rPr lang="en-US" sz="1600" dirty="0" smtClean="0">
                <a:solidFill>
                  <a:srgbClr val="FF0000"/>
                </a:solidFill>
              </a:rPr>
              <a:t>23. SOCIAL NETWORKING  </a:t>
            </a:r>
          </a:p>
          <a:p>
            <a:pPr marL="284163" indent="-284163">
              <a:buNone/>
            </a:pPr>
            <a:r>
              <a:rPr lang="en-US" sz="1600" dirty="0" smtClean="0">
                <a:solidFill>
                  <a:srgbClr val="FF0000"/>
                </a:solidFill>
              </a:rPr>
              <a:t>24. SELF ADVOCACY</a:t>
            </a:r>
            <a:endParaRPr lang="en-US" sz="1600" dirty="0">
              <a:solidFill>
                <a:srgbClr val="FF0000"/>
              </a:solidFill>
            </a:endParaRPr>
          </a:p>
          <a:p>
            <a:pPr marL="0" indent="0">
              <a:buNone/>
            </a:pPr>
            <a:r>
              <a:rPr lang="en-US" sz="1600" dirty="0" smtClean="0">
                <a:solidFill>
                  <a:srgbClr val="FF0000"/>
                </a:solidFill>
              </a:rPr>
              <a:t>25.</a:t>
            </a:r>
            <a:r>
              <a:rPr lang="en-US" sz="1600" dirty="0" smtClean="0">
                <a:solidFill>
                  <a:schemeClr val="bg2">
                    <a:lumMod val="75000"/>
                  </a:schemeClr>
                </a:solidFill>
              </a:rPr>
              <a:t> </a:t>
            </a:r>
            <a:r>
              <a:rPr lang="en-US" sz="1600" dirty="0" smtClean="0">
                <a:solidFill>
                  <a:srgbClr val="FF0000"/>
                </a:solidFill>
              </a:rPr>
              <a:t>SOCIAL MEDIA &amp; ELECTRONIC COMMUNICATIONS </a:t>
            </a:r>
          </a:p>
          <a:p>
            <a:pPr marL="0" indent="0">
              <a:buNone/>
            </a:pPr>
            <a:r>
              <a:rPr lang="en-US" sz="1600" dirty="0" smtClean="0">
                <a:solidFill>
                  <a:srgbClr val="FF0000"/>
                </a:solidFill>
              </a:rPr>
              <a:t>26.</a:t>
            </a:r>
            <a:r>
              <a:rPr lang="en-US" sz="1600" dirty="0" smtClean="0">
                <a:solidFill>
                  <a:schemeClr val="bg2">
                    <a:lumMod val="75000"/>
                  </a:schemeClr>
                </a:solidFill>
              </a:rPr>
              <a:t>  </a:t>
            </a:r>
            <a:r>
              <a:rPr lang="en-US" sz="1600" dirty="0" smtClean="0">
                <a:solidFill>
                  <a:srgbClr val="FF0000"/>
                </a:solidFill>
              </a:rPr>
              <a:t>REVIEW &amp; CELEBRATE SUCCESS</a:t>
            </a:r>
            <a:endParaRPr lang="en-US" sz="1600" dirty="0">
              <a:solidFill>
                <a:srgbClr val="FF0000"/>
              </a:solidFill>
            </a:endParaRPr>
          </a:p>
          <a:p>
            <a:pPr marL="0" indent="0">
              <a:buNone/>
            </a:pPr>
            <a:endParaRPr lang="en-US" b="1" dirty="0" smtClean="0">
              <a:solidFill>
                <a:schemeClr val="accent1"/>
              </a:solidFill>
            </a:endParaRPr>
          </a:p>
        </p:txBody>
      </p:sp>
    </p:spTree>
    <p:extLst>
      <p:ext uri="{BB962C8B-B14F-4D97-AF65-F5344CB8AC3E}">
        <p14:creationId xmlns:p14="http://schemas.microsoft.com/office/powerpoint/2010/main" val="272094809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Major Themes Identified by Adults With </a:t>
            </a:r>
            <a:r>
              <a:rPr lang="en-US" u="heavy" dirty="0"/>
              <a:t>ASD</a:t>
            </a:r>
            <a:endParaRPr lang="en-US" dirty="0"/>
          </a:p>
        </p:txBody>
      </p:sp>
      <p:sp>
        <p:nvSpPr>
          <p:cNvPr id="6" name="Content Placeholder 5"/>
          <p:cNvSpPr>
            <a:spLocks noGrp="1"/>
          </p:cNvSpPr>
          <p:nvPr>
            <p:ph idx="1"/>
          </p:nvPr>
        </p:nvSpPr>
        <p:spPr>
          <a:xfrm>
            <a:off x="187036" y="1828800"/>
            <a:ext cx="10709564" cy="4343400"/>
          </a:xfrm>
        </p:spPr>
        <p:txBody>
          <a:bodyPr/>
          <a:lstStyle/>
          <a:p>
            <a:pPr marL="0" indent="0">
              <a:buNone/>
            </a:pPr>
            <a:r>
              <a:rPr lang="en-US" dirty="0" smtClean="0"/>
              <a:t>Focus groups with </a:t>
            </a:r>
            <a:r>
              <a:rPr lang="en-US" dirty="0"/>
              <a:t>a</a:t>
            </a:r>
            <a:r>
              <a:rPr lang="en-US" dirty="0" smtClean="0"/>
              <a:t>utistic adults revealed the following themes:</a:t>
            </a:r>
          </a:p>
          <a:p>
            <a:pPr marL="457200" indent="-457200">
              <a:buAutoNum type="arabicPeriod"/>
            </a:pPr>
            <a:r>
              <a:rPr lang="en-US" b="1" dirty="0" smtClean="0"/>
              <a:t>Desire </a:t>
            </a:r>
            <a:r>
              <a:rPr lang="en-US" b="1" dirty="0"/>
              <a:t>to be treated as an individual </a:t>
            </a:r>
            <a:endParaRPr lang="en-US" b="1" dirty="0" smtClean="0"/>
          </a:p>
          <a:p>
            <a:pPr marL="457200" indent="-457200">
              <a:buAutoNum type="arabicPeriod"/>
            </a:pPr>
            <a:r>
              <a:rPr lang="en-US" b="1" dirty="0"/>
              <a:t>Vocational aspirations extend beyond technologically oriented </a:t>
            </a:r>
            <a:r>
              <a:rPr lang="en-US" b="1" dirty="0" smtClean="0"/>
              <a:t>occupations</a:t>
            </a:r>
          </a:p>
          <a:p>
            <a:pPr marL="457200" indent="-457200">
              <a:buAutoNum type="arabicPeriod"/>
            </a:pPr>
            <a:r>
              <a:rPr lang="en-US" b="1" dirty="0"/>
              <a:t>Have patience with the vocational </a:t>
            </a:r>
            <a:r>
              <a:rPr lang="en-US" b="1" dirty="0" smtClean="0"/>
              <a:t>process</a:t>
            </a:r>
          </a:p>
          <a:p>
            <a:pPr marL="457200" indent="-457200">
              <a:buAutoNum type="arabicPeriod"/>
            </a:pPr>
            <a:r>
              <a:rPr lang="en-US" b="1" dirty="0"/>
              <a:t>Educate employers about </a:t>
            </a:r>
            <a:r>
              <a:rPr lang="en-US" b="1" dirty="0" smtClean="0"/>
              <a:t>behaviors</a:t>
            </a:r>
          </a:p>
          <a:p>
            <a:pPr marL="457200" indent="-457200">
              <a:buAutoNum type="arabicPeriod"/>
            </a:pPr>
            <a:r>
              <a:rPr lang="en-US" b="1" dirty="0"/>
              <a:t>Request for continued support once a job is </a:t>
            </a:r>
            <a:r>
              <a:rPr lang="en-US" b="1" dirty="0" smtClean="0"/>
              <a:t>obtained</a:t>
            </a:r>
          </a:p>
          <a:p>
            <a:pPr marL="457200" indent="-457200">
              <a:buAutoNum type="arabicPeriod"/>
            </a:pPr>
            <a:r>
              <a:rPr lang="en-US" b="1" dirty="0"/>
              <a:t>Employment can happen without VR assistance</a:t>
            </a:r>
            <a:endParaRPr lang="en-US" b="1" dirty="0" smtClean="0"/>
          </a:p>
          <a:p>
            <a:pPr marL="457200" indent="-457200">
              <a:buAutoNum type="arabicPeriod"/>
            </a:pPr>
            <a:endParaRPr lang="en-US" b="1" dirty="0"/>
          </a:p>
          <a:p>
            <a:pPr marL="457200" indent="-457200">
              <a:buAutoNum type="arabicPeriod"/>
            </a:pPr>
            <a:endParaRPr lang="en-US" dirty="0"/>
          </a:p>
        </p:txBody>
      </p:sp>
    </p:spTree>
    <p:extLst>
      <p:ext uri="{BB962C8B-B14F-4D97-AF65-F5344CB8AC3E}">
        <p14:creationId xmlns:p14="http://schemas.microsoft.com/office/powerpoint/2010/main" val="104376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Illustration of types of Logic Models used to teach Social Cognitive and Communication Skills</a:t>
            </a:r>
            <a:endParaRPr lang="en-US" dirty="0"/>
          </a:p>
        </p:txBody>
      </p:sp>
      <p:pic>
        <p:nvPicPr>
          <p:cNvPr id="6" name="Picture 3" descr="This image shows through graphical images a logic model taught in SUCCESS. It shows that varible relationship plus variable role plus variables of context clues equals the variable social interaction type" title="example of social cognitive and communicatioin logic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82436"/>
            <a:ext cx="8686801" cy="181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3" descr="This image shows how the logic model for social communication  is taught in SUCCESS.  It shows 2 stages Think and Do.  In Think stage it shows variable perspectives me and others plus varialbe soical interaction type and arrow pointing to right that reads greeting on it and then next phase Do that has 3 variables displayed in circular fashion of spacing, nonverbals and verbals." title="Image of Social Communication logic mod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38" y="3377443"/>
            <a:ext cx="7408862" cy="3376250"/>
          </a:xfrm>
          <a:prstGeom prst="rect">
            <a:avLst/>
          </a:prstGeom>
        </p:spPr>
      </p:pic>
    </p:spTree>
    <p:extLst>
      <p:ext uri="{BB962C8B-B14F-4D97-AF65-F5344CB8AC3E}">
        <p14:creationId xmlns:p14="http://schemas.microsoft.com/office/powerpoint/2010/main" val="276969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00" y="152400"/>
            <a:ext cx="10972800" cy="1143000"/>
          </a:xfrm>
        </p:spPr>
        <p:txBody>
          <a:bodyPr>
            <a:normAutofit/>
          </a:bodyPr>
          <a:lstStyle/>
          <a:p>
            <a:r>
              <a:rPr lang="en-US" dirty="0" smtClean="0"/>
              <a:t> Study Samples</a:t>
            </a:r>
            <a:endParaRPr lang="en-US" dirty="0"/>
          </a:p>
        </p:txBody>
      </p:sp>
      <p:sp>
        <p:nvSpPr>
          <p:cNvPr id="5" name="Content Placeholder 4"/>
          <p:cNvSpPr>
            <a:spLocks noGrp="1"/>
          </p:cNvSpPr>
          <p:nvPr>
            <p:ph idx="1"/>
          </p:nvPr>
        </p:nvSpPr>
        <p:spPr>
          <a:xfrm>
            <a:off x="203200" y="1600200"/>
            <a:ext cx="7416800" cy="5029200"/>
          </a:xfrm>
        </p:spPr>
        <p:txBody>
          <a:bodyPr>
            <a:normAutofit fontScale="77500" lnSpcReduction="20000"/>
          </a:bodyPr>
          <a:lstStyle/>
          <a:p>
            <a:r>
              <a:rPr lang="en-US" dirty="0"/>
              <a:t>Community Open Trial SUCCESS program</a:t>
            </a:r>
          </a:p>
          <a:p>
            <a:r>
              <a:rPr lang="en-US" dirty="0"/>
              <a:t>Total enrollment= </a:t>
            </a:r>
            <a:r>
              <a:rPr lang="en-US" dirty="0" smtClean="0"/>
              <a:t>100</a:t>
            </a:r>
            <a:endParaRPr lang="en-US" dirty="0"/>
          </a:p>
          <a:p>
            <a:pPr lvl="1"/>
            <a:r>
              <a:rPr lang="en-US" dirty="0"/>
              <a:t>Cohort 1= </a:t>
            </a:r>
            <a:r>
              <a:rPr lang="en-US" dirty="0" smtClean="0"/>
              <a:t>9            * Cohort 9= 11</a:t>
            </a:r>
            <a:endParaRPr lang="en-US" dirty="0"/>
          </a:p>
          <a:p>
            <a:pPr lvl="1"/>
            <a:r>
              <a:rPr lang="en-US" dirty="0"/>
              <a:t>Cohort 2= </a:t>
            </a:r>
            <a:r>
              <a:rPr lang="en-US" dirty="0" smtClean="0"/>
              <a:t>8            * Cohort 10=4</a:t>
            </a:r>
            <a:endParaRPr lang="en-US" dirty="0"/>
          </a:p>
          <a:p>
            <a:pPr lvl="1"/>
            <a:r>
              <a:rPr lang="en-US" dirty="0"/>
              <a:t>Cohort 3 = </a:t>
            </a:r>
            <a:r>
              <a:rPr lang="en-US" dirty="0" smtClean="0"/>
              <a:t>11          * Cohort 11=9</a:t>
            </a:r>
            <a:endParaRPr lang="en-US" dirty="0"/>
          </a:p>
          <a:p>
            <a:pPr lvl="1"/>
            <a:r>
              <a:rPr lang="en-US" dirty="0"/>
              <a:t>Cohort 4 = 8 </a:t>
            </a:r>
          </a:p>
          <a:p>
            <a:pPr lvl="1"/>
            <a:r>
              <a:rPr lang="en-US" dirty="0"/>
              <a:t>Cohort 5 = </a:t>
            </a:r>
            <a:r>
              <a:rPr lang="en-US" dirty="0" smtClean="0"/>
              <a:t>12</a:t>
            </a:r>
            <a:endParaRPr lang="en-US" dirty="0"/>
          </a:p>
          <a:p>
            <a:pPr lvl="1"/>
            <a:r>
              <a:rPr lang="en-US" dirty="0"/>
              <a:t>Cohort </a:t>
            </a:r>
            <a:r>
              <a:rPr lang="en-US" dirty="0" smtClean="0"/>
              <a:t>6 = 11</a:t>
            </a:r>
          </a:p>
          <a:p>
            <a:pPr lvl="1"/>
            <a:r>
              <a:rPr lang="en-US" dirty="0" smtClean="0"/>
              <a:t>Cohort 7 = 9</a:t>
            </a:r>
          </a:p>
          <a:p>
            <a:pPr lvl="1"/>
            <a:r>
              <a:rPr lang="en-US" dirty="0" smtClean="0"/>
              <a:t>Cohort 8 = 8</a:t>
            </a:r>
            <a:endParaRPr lang="en-US" dirty="0"/>
          </a:p>
          <a:p>
            <a:pPr lvl="1"/>
            <a:endParaRPr lang="en-US" dirty="0"/>
          </a:p>
          <a:p>
            <a:pPr marL="301943" lvl="1" indent="0">
              <a:buNone/>
            </a:pPr>
            <a:r>
              <a:rPr lang="en-US" dirty="0" smtClean="0"/>
              <a:t>RCT Trial SUCCESS program; Total enrollment=39</a:t>
            </a:r>
          </a:p>
          <a:p>
            <a:pPr lvl="1">
              <a:buFont typeface="Wingdings" panose="05000000000000000000" pitchFamily="2" charset="2"/>
              <a:buChar char="v"/>
            </a:pPr>
            <a:r>
              <a:rPr lang="en-US" dirty="0" smtClean="0"/>
              <a:t>Cohort 1= 6</a:t>
            </a:r>
          </a:p>
          <a:p>
            <a:pPr lvl="1">
              <a:buFont typeface="Wingdings" panose="05000000000000000000" pitchFamily="2" charset="2"/>
              <a:buChar char="v"/>
            </a:pPr>
            <a:r>
              <a:rPr lang="en-US" dirty="0" smtClean="0"/>
              <a:t>Cohort 2= 8</a:t>
            </a:r>
          </a:p>
          <a:p>
            <a:pPr lvl="1">
              <a:buFont typeface="Wingdings" panose="05000000000000000000" pitchFamily="2" charset="2"/>
              <a:buChar char="v"/>
            </a:pPr>
            <a:r>
              <a:rPr lang="en-US" dirty="0" smtClean="0"/>
              <a:t>Cohort 3= 12</a:t>
            </a:r>
          </a:p>
          <a:p>
            <a:pPr lvl="1">
              <a:buFont typeface="Wingdings" panose="05000000000000000000" pitchFamily="2" charset="2"/>
              <a:buChar char="v"/>
            </a:pPr>
            <a:r>
              <a:rPr lang="en-US" dirty="0" smtClean="0"/>
              <a:t>Cohort 4= 13</a:t>
            </a:r>
          </a:p>
          <a:p>
            <a:pPr marL="0" indent="0">
              <a:buNone/>
            </a:pPr>
            <a:endParaRPr lang="en-US" dirty="0"/>
          </a:p>
        </p:txBody>
      </p:sp>
      <p:sp>
        <p:nvSpPr>
          <p:cNvPr id="2" name="TextBox 1"/>
          <p:cNvSpPr txBox="1"/>
          <p:nvPr/>
        </p:nvSpPr>
        <p:spPr>
          <a:xfrm>
            <a:off x="7924800" y="2025368"/>
            <a:ext cx="3860800" cy="3970318"/>
          </a:xfrm>
          <a:prstGeom prst="rect">
            <a:avLst/>
          </a:prstGeom>
          <a:noFill/>
        </p:spPr>
        <p:txBody>
          <a:bodyPr wrap="square" rtlCol="0">
            <a:spAutoFit/>
          </a:bodyPr>
          <a:lstStyle/>
          <a:p>
            <a:r>
              <a:rPr lang="en-US" dirty="0" smtClean="0"/>
              <a:t>College SUCCESS</a:t>
            </a:r>
          </a:p>
          <a:p>
            <a:r>
              <a:rPr lang="en-US" dirty="0" smtClean="0"/>
              <a:t>Total Enrollment=30</a:t>
            </a:r>
          </a:p>
          <a:p>
            <a:pPr marL="285750" indent="-285750">
              <a:buFont typeface="Wingdings" panose="05000000000000000000" pitchFamily="2" charset="2"/>
              <a:buChar char="v"/>
            </a:pPr>
            <a:r>
              <a:rPr lang="en-US" dirty="0" smtClean="0"/>
              <a:t> UCSD=11</a:t>
            </a:r>
          </a:p>
          <a:p>
            <a:pPr marL="285750" indent="-285750">
              <a:buFont typeface="Wingdings" panose="05000000000000000000" pitchFamily="2" charset="2"/>
              <a:buChar char="v"/>
            </a:pPr>
            <a:r>
              <a:rPr lang="en-US" dirty="0" smtClean="0"/>
              <a:t> SDSU=6</a:t>
            </a:r>
          </a:p>
          <a:p>
            <a:pPr marL="285750" indent="-285750">
              <a:buFont typeface="Wingdings" panose="05000000000000000000" pitchFamily="2" charset="2"/>
              <a:buChar char="v"/>
            </a:pPr>
            <a:r>
              <a:rPr lang="en-US" dirty="0" smtClean="0"/>
              <a:t> CSUSM=5</a:t>
            </a:r>
          </a:p>
          <a:p>
            <a:pPr marL="285750" indent="-285750">
              <a:buFont typeface="Wingdings" panose="05000000000000000000" pitchFamily="2" charset="2"/>
              <a:buChar char="v"/>
            </a:pPr>
            <a:r>
              <a:rPr lang="en-US" dirty="0" smtClean="0"/>
              <a:t> SDCCD=8</a:t>
            </a:r>
          </a:p>
          <a:p>
            <a:endParaRPr lang="en-US" dirty="0" smtClean="0"/>
          </a:p>
          <a:p>
            <a:r>
              <a:rPr lang="en-US" dirty="0"/>
              <a:t>TAY </a:t>
            </a:r>
            <a:r>
              <a:rPr lang="en-US" dirty="0" smtClean="0"/>
              <a:t>SUCCESS</a:t>
            </a:r>
          </a:p>
          <a:p>
            <a:r>
              <a:rPr lang="en-US" dirty="0" smtClean="0"/>
              <a:t>Total enrollment= 31</a:t>
            </a:r>
          </a:p>
          <a:p>
            <a:r>
              <a:rPr lang="en-US" dirty="0" smtClean="0"/>
              <a:t>2 High Schools</a:t>
            </a:r>
          </a:p>
          <a:p>
            <a:r>
              <a:rPr lang="en-US" dirty="0" smtClean="0"/>
              <a:t>2Transition Programs</a:t>
            </a:r>
            <a:endParaRPr lang="en-US" dirty="0"/>
          </a:p>
          <a:p>
            <a:endParaRPr lang="en-US" dirty="0"/>
          </a:p>
          <a:p>
            <a:pPr marL="285750" indent="-285750">
              <a:buFont typeface="Arial" panose="020B0604020202020204" pitchFamily="34" charset="0"/>
              <a:buChar char="•"/>
            </a:pPr>
            <a:endParaRPr lang="en-US" dirty="0"/>
          </a:p>
          <a:p>
            <a:endParaRPr lang="en-US" dirty="0"/>
          </a:p>
        </p:txBody>
      </p:sp>
      <p:sp>
        <p:nvSpPr>
          <p:cNvPr id="3" name="Footer Placeholder 2"/>
          <p:cNvSpPr>
            <a:spLocks noGrp="1"/>
          </p:cNvSpPr>
          <p:nvPr>
            <p:ph type="ftr" sz="quarter" idx="11"/>
          </p:nvPr>
        </p:nvSpPr>
        <p:spPr/>
        <p:txBody>
          <a:bodyPr/>
          <a:lstStyle/>
          <a:p>
            <a:r>
              <a:rPr lang="en-US" smtClean="0"/>
              <a:t>Dr. Mary Baker-Ericzén</a:t>
            </a:r>
            <a:endParaRPr lang="en-US"/>
          </a:p>
        </p:txBody>
      </p:sp>
    </p:spTree>
    <p:extLst>
      <p:ext uri="{BB962C8B-B14F-4D97-AF65-F5344CB8AC3E}">
        <p14:creationId xmlns:p14="http://schemas.microsoft.com/office/powerpoint/2010/main" val="47636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Executive Functioning Skills</a:t>
            </a:r>
            <a:br>
              <a:rPr lang="en-US" dirty="0"/>
            </a:br>
            <a:r>
              <a:rPr lang="en-US" dirty="0"/>
              <a:t>BRIEF-A</a:t>
            </a:r>
            <a:br>
              <a:rPr lang="en-US" dirty="0"/>
            </a:br>
            <a:endParaRPr lang="en-US" dirty="0"/>
          </a:p>
        </p:txBody>
      </p:sp>
      <p:pic>
        <p:nvPicPr>
          <p:cNvPr id="5" name="Picture 2" descr="This line graph shows that the control group scored little over 60 at pre and about 60 at post with a straight line from pre to post. The intervention group line shows a steep decline downwards from pre with score of 61 to post with score of 59." title="line graph of Participant repor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92135" y="1929592"/>
            <a:ext cx="3665220" cy="220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This line chard shows the control group score of 62 at pre and slight downward line to post of score of 61. The intervention group line shows steep downward slope from pre score of 60 to post score of 56." title="Line graph of parent repor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653300" y="1950374"/>
            <a:ext cx="3665220" cy="220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189018" y="4475018"/>
            <a:ext cx="3629891" cy="923330"/>
          </a:xfrm>
          <a:prstGeom prst="rect">
            <a:avLst/>
          </a:prstGeom>
          <a:noFill/>
        </p:spPr>
        <p:txBody>
          <a:bodyPr wrap="square" rtlCol="0">
            <a:spAutoFit/>
          </a:bodyPr>
          <a:lstStyle/>
          <a:p>
            <a:r>
              <a:rPr lang="en-US" dirty="0" smtClean="0"/>
              <a:t>Time 1= baseline Time 2= post</a:t>
            </a:r>
          </a:p>
          <a:p>
            <a:endParaRPr lang="en-US" dirty="0"/>
          </a:p>
          <a:p>
            <a:r>
              <a:rPr lang="en-US" dirty="0" smtClean="0"/>
              <a:t>Participant Report</a:t>
            </a:r>
          </a:p>
        </p:txBody>
      </p:sp>
      <p:sp>
        <p:nvSpPr>
          <p:cNvPr id="9" name="TextBox 8"/>
          <p:cNvSpPr txBox="1"/>
          <p:nvPr/>
        </p:nvSpPr>
        <p:spPr>
          <a:xfrm>
            <a:off x="6643254" y="4551218"/>
            <a:ext cx="3629891" cy="923330"/>
          </a:xfrm>
          <a:prstGeom prst="rect">
            <a:avLst/>
          </a:prstGeom>
          <a:noFill/>
        </p:spPr>
        <p:txBody>
          <a:bodyPr wrap="square" rtlCol="0">
            <a:spAutoFit/>
          </a:bodyPr>
          <a:lstStyle/>
          <a:p>
            <a:r>
              <a:rPr lang="en-US" dirty="0" smtClean="0"/>
              <a:t>Time 1= baseline Time 2= post</a:t>
            </a:r>
          </a:p>
          <a:p>
            <a:endParaRPr lang="en-US" dirty="0"/>
          </a:p>
          <a:p>
            <a:r>
              <a:rPr lang="en-US" dirty="0" smtClean="0"/>
              <a:t>Parent  Report</a:t>
            </a:r>
          </a:p>
        </p:txBody>
      </p:sp>
    </p:spTree>
    <p:extLst>
      <p:ext uri="{BB962C8B-B14F-4D97-AF65-F5344CB8AC3E}">
        <p14:creationId xmlns:p14="http://schemas.microsoft.com/office/powerpoint/2010/main" val="292734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Cognitive &amp; Communication Skills</a:t>
            </a:r>
            <a:br>
              <a:rPr lang="en-US" dirty="0"/>
            </a:br>
            <a:r>
              <a:rPr lang="en-US" dirty="0"/>
              <a:t>SRS-2</a:t>
            </a:r>
            <a:br>
              <a:rPr lang="en-US" dirty="0"/>
            </a:br>
            <a:endParaRPr lang="en-US" dirty="0"/>
          </a:p>
        </p:txBody>
      </p:sp>
      <p:pic>
        <p:nvPicPr>
          <p:cNvPr id="5" name="Picture 2" descr="This line graph shows that the control group is a straight line from pre score 62 to post score of 61.5. The intervention line shows a steep downward slope of pre score of 64.5 to post score of 59.5." title="Line graph of participant report"/>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66008" y="2012719"/>
            <a:ext cx="3665220" cy="220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This lline graph shows the control group with a straight line between pre score 67 and post score 67. It shows the intervention with a steep decline line with pre score of 71 and post score of 65." title="line graph of parent repor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203026" y="2033501"/>
            <a:ext cx="3665220" cy="220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73727" y="4468091"/>
            <a:ext cx="3629891" cy="923330"/>
          </a:xfrm>
          <a:prstGeom prst="rect">
            <a:avLst/>
          </a:prstGeom>
          <a:noFill/>
        </p:spPr>
        <p:txBody>
          <a:bodyPr wrap="square" rtlCol="0">
            <a:spAutoFit/>
          </a:bodyPr>
          <a:lstStyle/>
          <a:p>
            <a:r>
              <a:rPr lang="en-US" dirty="0" smtClean="0"/>
              <a:t>Time 1= baseline Time 2= post</a:t>
            </a:r>
          </a:p>
          <a:p>
            <a:endParaRPr lang="en-US" dirty="0"/>
          </a:p>
          <a:p>
            <a:r>
              <a:rPr lang="en-US" dirty="0" smtClean="0"/>
              <a:t>Participant Report</a:t>
            </a:r>
          </a:p>
        </p:txBody>
      </p:sp>
      <p:sp>
        <p:nvSpPr>
          <p:cNvPr id="8" name="TextBox 7"/>
          <p:cNvSpPr txBox="1"/>
          <p:nvPr/>
        </p:nvSpPr>
        <p:spPr>
          <a:xfrm>
            <a:off x="6643254" y="4551218"/>
            <a:ext cx="3629891" cy="923330"/>
          </a:xfrm>
          <a:prstGeom prst="rect">
            <a:avLst/>
          </a:prstGeom>
          <a:noFill/>
        </p:spPr>
        <p:txBody>
          <a:bodyPr wrap="square" rtlCol="0">
            <a:spAutoFit/>
          </a:bodyPr>
          <a:lstStyle/>
          <a:p>
            <a:r>
              <a:rPr lang="en-US" dirty="0" smtClean="0"/>
              <a:t>Time 1= baseline Time 2= post</a:t>
            </a:r>
          </a:p>
          <a:p>
            <a:endParaRPr lang="en-US" dirty="0"/>
          </a:p>
          <a:p>
            <a:r>
              <a:rPr lang="en-US" dirty="0" smtClean="0"/>
              <a:t>Parent  Report</a:t>
            </a:r>
          </a:p>
        </p:txBody>
      </p:sp>
    </p:spTree>
    <p:extLst>
      <p:ext uri="{BB962C8B-B14F-4D97-AF65-F5344CB8AC3E}">
        <p14:creationId xmlns:p14="http://schemas.microsoft.com/office/powerpoint/2010/main" val="257425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social performance and employment</a:t>
            </a:r>
            <a:endParaRPr lang="en-US" dirty="0"/>
          </a:p>
        </p:txBody>
      </p:sp>
      <p:pic>
        <p:nvPicPr>
          <p:cNvPr id="5" name="Picture 2" descr="This line graph shows the control group line having a slight upward slope between pre score of 3.1 and post score of 3.2. The intervention data shows line with steep upward change from pre score 3.25 to post score of 4." title="line graph"/>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38299" y="1950374"/>
            <a:ext cx="3665220" cy="220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91491" y="4405745"/>
            <a:ext cx="3318164" cy="2031325"/>
          </a:xfrm>
          <a:prstGeom prst="rect">
            <a:avLst/>
          </a:prstGeom>
          <a:noFill/>
        </p:spPr>
        <p:txBody>
          <a:bodyPr wrap="square" rtlCol="0">
            <a:spAutoFit/>
          </a:bodyPr>
          <a:lstStyle/>
          <a:p>
            <a:r>
              <a:rPr lang="en-US" dirty="0"/>
              <a:t>Social Behaviors</a:t>
            </a:r>
          </a:p>
          <a:p>
            <a:r>
              <a:rPr lang="en-US" dirty="0"/>
              <a:t>Social Skills Performance Assessment (SSPA)</a:t>
            </a:r>
          </a:p>
          <a:p>
            <a:r>
              <a:rPr lang="en-US" dirty="0" smtClean="0"/>
              <a:t>-An Interactive </a:t>
            </a:r>
            <a:r>
              <a:rPr lang="en-US" dirty="0"/>
              <a:t>Role-Play with trained administrator coding </a:t>
            </a:r>
            <a:r>
              <a:rPr lang="en-US" dirty="0" smtClean="0"/>
              <a:t>relevant work related social </a:t>
            </a:r>
            <a:r>
              <a:rPr lang="en-US" dirty="0"/>
              <a:t>behaviors</a:t>
            </a:r>
          </a:p>
        </p:txBody>
      </p:sp>
      <p:pic>
        <p:nvPicPr>
          <p:cNvPr id="7" name="Picture 3" descr="This line graph shows the change in employment for the control and intervention groups. The control group line was 50% at pre and down to 40% at post with lie showing downward slope. This indicates nobody gain emplyment but rather lost employment The intervention group line shows upward slope with 35% employed and pre and 45% employed at post. This indicates that participants gained employment." title="line graph of employment outcome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61463" y="1950374"/>
            <a:ext cx="3665220" cy="220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72200" y="4592782"/>
            <a:ext cx="3726873" cy="2031325"/>
          </a:xfrm>
          <a:prstGeom prst="rect">
            <a:avLst/>
          </a:prstGeom>
          <a:noFill/>
        </p:spPr>
        <p:txBody>
          <a:bodyPr wrap="square" rtlCol="0">
            <a:spAutoFit/>
          </a:bodyPr>
          <a:lstStyle/>
          <a:p>
            <a:r>
              <a:rPr lang="en-US" dirty="0" smtClean="0"/>
              <a:t>Employment setting, </a:t>
            </a:r>
            <a:r>
              <a:rPr lang="en-US" dirty="0" err="1" smtClean="0"/>
              <a:t>hrs</a:t>
            </a:r>
            <a:r>
              <a:rPr lang="en-US" dirty="0" smtClean="0"/>
              <a:t> and wages gathered at baseline and post</a:t>
            </a:r>
          </a:p>
          <a:p>
            <a:r>
              <a:rPr lang="en-US" dirty="0" smtClean="0"/>
              <a:t>* Of </a:t>
            </a:r>
            <a:r>
              <a:rPr lang="en-US" dirty="0"/>
              <a:t>participants who worked at both BL and Post</a:t>
            </a:r>
          </a:p>
          <a:p>
            <a:r>
              <a:rPr lang="en-US" dirty="0"/>
              <a:t>Control 0% received raises</a:t>
            </a:r>
          </a:p>
          <a:p>
            <a:r>
              <a:rPr lang="en-US" dirty="0"/>
              <a:t>Intervention 21% received raises</a:t>
            </a:r>
          </a:p>
        </p:txBody>
      </p:sp>
    </p:spTree>
    <p:extLst>
      <p:ext uri="{BB962C8B-B14F-4D97-AF65-F5344CB8AC3E}">
        <p14:creationId xmlns:p14="http://schemas.microsoft.com/office/powerpoint/2010/main" val="342080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Reports and Drawings</a:t>
            </a:r>
            <a:endParaRPr lang="en-US" dirty="0"/>
          </a:p>
        </p:txBody>
      </p:sp>
      <p:sp>
        <p:nvSpPr>
          <p:cNvPr id="5" name="Title 1">
            <a:extLst>
              <a:ext uri="{FF2B5EF4-FFF2-40B4-BE49-F238E27FC236}">
                <a16:creationId xmlns="" xmlns:a16="http://schemas.microsoft.com/office/drawing/2014/main" id="{C824DA55-96AB-4859-A36F-9A08E6A21A02}"/>
              </a:ext>
            </a:extLst>
          </p:cNvPr>
          <p:cNvSpPr txBox="1">
            <a:spLocks/>
          </p:cNvSpPr>
          <p:nvPr/>
        </p:nvSpPr>
        <p:spPr>
          <a:xfrm>
            <a:off x="152400" y="1905000"/>
            <a:ext cx="6618575" cy="801504"/>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dirty="0" smtClean="0">
                <a:solidFill>
                  <a:srgbClr val="FF0000"/>
                </a:solidFill>
              </a:rPr>
              <a:t>What we learned in the SUCCESS program</a:t>
            </a:r>
            <a:endParaRPr lang="en-US" dirty="0">
              <a:solidFill>
                <a:srgbClr val="FF0000"/>
              </a:solidFill>
            </a:endParaRPr>
          </a:p>
        </p:txBody>
      </p:sp>
      <p:sp>
        <p:nvSpPr>
          <p:cNvPr id="6" name="Content Placeholder 2">
            <a:extLst>
              <a:ext uri="{FF2B5EF4-FFF2-40B4-BE49-F238E27FC236}">
                <a16:creationId xmlns="" xmlns:a16="http://schemas.microsoft.com/office/drawing/2014/main" id="{FFA8B245-AC8A-4EE1-9E94-9C92395FA60F}"/>
              </a:ext>
            </a:extLst>
          </p:cNvPr>
          <p:cNvSpPr txBox="1">
            <a:spLocks/>
          </p:cNvSpPr>
          <p:nvPr/>
        </p:nvSpPr>
        <p:spPr>
          <a:xfrm>
            <a:off x="76200" y="3209925"/>
            <a:ext cx="5971309" cy="3429000"/>
          </a:xfrm>
          <a:prstGeom prst="rect">
            <a:avLst/>
          </a:prstGeom>
        </p:spPr>
        <p:txBody>
          <a:bodyPr vert="horz" lIns="91440" tIns="45720" rIns="91440" bIns="45720" rtlCol="0" anchor="t">
            <a:normAutofit/>
          </a:bodyPr>
          <a:lst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z="2800" dirty="0" smtClean="0"/>
              <a:t>We learned how to act in the work place, the expected and unexpected behaviors, and self-advocate ourselves in any situation including the work place.    </a:t>
            </a:r>
            <a:endParaRPr lang="en-US" sz="2800" dirty="0"/>
          </a:p>
        </p:txBody>
      </p:sp>
      <p:pic>
        <p:nvPicPr>
          <p:cNvPr id="7" name="Picture 2" descr="this is a drawing of a participant of SUCCESS. The drawing is of a bar chart with each bar being a different color and having a letter on top. The bars shows sequential increases with upward slope and letters spell out SUCCESS. X axis says time and Y axis says quality of life at home and work. " title="Participant drawn pictur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932468" y="1828800"/>
            <a:ext cx="3356263" cy="29995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is is a hand drawn picture of two stick people with captions. Oneperson shows a sad face and is bent as if struggling. Speaking bubble says I can't do this!!!! Too hard!!! The second stick figure has a happy face and is holding a briefcase. The speaking bubble says Another great day at work!" title="participant drawing"/>
          <p:cNvPicPr/>
          <p:nvPr/>
        </p:nvPicPr>
        <p:blipFill>
          <a:blip r:embed="rId4">
            <a:extLst>
              <a:ext uri="{28A0092B-C50C-407E-A947-70E740481C1C}">
                <a14:useLocalDpi xmlns:a14="http://schemas.microsoft.com/office/drawing/2010/main" val="0"/>
              </a:ext>
            </a:extLst>
          </a:blip>
          <a:srcRect/>
          <a:stretch>
            <a:fillRect/>
          </a:stretch>
        </p:blipFill>
        <p:spPr bwMode="auto">
          <a:xfrm>
            <a:off x="1399310" y="5277716"/>
            <a:ext cx="3657600" cy="1760554"/>
          </a:xfrm>
          <a:prstGeom prst="rect">
            <a:avLst/>
          </a:prstGeom>
          <a:noFill/>
          <a:extLst/>
        </p:spPr>
      </p:pic>
      <p:pic>
        <p:nvPicPr>
          <p:cNvPr id="9" name="Picture 2" descr="These are two different drawings. One drawing is of two eggs. One egg is closed and says before SUCCESS and the second egg is cracked open with a stick figure person standing up from inside egg with arms and hands up in air and words on egg says after SUCCESS. The second drawing is of a ladder with a stick person climbing up it and is 3 wrungs from the top. The top of the ladder says Goals. " title="participant draw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0049" y="4897582"/>
            <a:ext cx="3662987" cy="194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ACCESS</a:t>
            </a:r>
            <a:br>
              <a:rPr lang="en-US" dirty="0" smtClean="0"/>
            </a:br>
            <a:r>
              <a:rPr lang="en-US" dirty="0" smtClean="0"/>
              <a:t>Achieving Competitive Customized Employment through Specialized Services</a:t>
            </a:r>
            <a:endParaRPr lang="en-US" dirty="0"/>
          </a:p>
        </p:txBody>
      </p:sp>
      <p:sp>
        <p:nvSpPr>
          <p:cNvPr id="4" name="Subtitle 3"/>
          <p:cNvSpPr>
            <a:spLocks noGrp="1"/>
          </p:cNvSpPr>
          <p:nvPr>
            <p:ph type="subTitle" idx="1"/>
          </p:nvPr>
        </p:nvSpPr>
        <p:spPr/>
        <p:txBody>
          <a:bodyPr>
            <a:normAutofit fontScale="62500" lnSpcReduction="20000"/>
          </a:bodyPr>
          <a:lstStyle/>
          <a:p>
            <a:r>
              <a:rPr lang="en-US" dirty="0" smtClean="0"/>
              <a:t>Tammy Jorgensen Smith, PhD, CRC</a:t>
            </a:r>
          </a:p>
          <a:p>
            <a:r>
              <a:rPr lang="en-US" dirty="0" smtClean="0"/>
              <a:t>University of South Florida- Tampa Campus</a:t>
            </a:r>
            <a:endParaRPr lang="en-US" dirty="0"/>
          </a:p>
          <a:p>
            <a:r>
              <a:rPr lang="en-US" dirty="0"/>
              <a:t>College of Behavioral and Community Sciences</a:t>
            </a:r>
          </a:p>
          <a:p>
            <a:r>
              <a:rPr lang="en-US" dirty="0"/>
              <a:t>Department of Child and Family Studies</a:t>
            </a:r>
          </a:p>
          <a:p>
            <a:r>
              <a:rPr lang="en-US" dirty="0"/>
              <a:t>Rehabilitation and Mental Health Counseling Program</a:t>
            </a:r>
          </a:p>
          <a:p>
            <a:endParaRPr lang="en-US" dirty="0"/>
          </a:p>
        </p:txBody>
      </p:sp>
    </p:spTree>
    <p:extLst>
      <p:ext uri="{BB962C8B-B14F-4D97-AF65-F5344CB8AC3E}">
        <p14:creationId xmlns:p14="http://schemas.microsoft.com/office/powerpoint/2010/main" val="269052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F6982-286F-4E41-91E1-06718203E79A}"/>
              </a:ext>
            </a:extLst>
          </p:cNvPr>
          <p:cNvSpPr>
            <a:spLocks noGrp="1"/>
          </p:cNvSpPr>
          <p:nvPr>
            <p:ph type="title"/>
          </p:nvPr>
        </p:nvSpPr>
        <p:spPr>
          <a:xfrm>
            <a:off x="744509" y="241696"/>
            <a:ext cx="10972800" cy="1143000"/>
          </a:xfrm>
        </p:spPr>
        <p:txBody>
          <a:bodyPr/>
          <a:lstStyle/>
          <a:p>
            <a:r>
              <a:rPr lang="en-US" dirty="0"/>
              <a:t>Customized Employment (CE)</a:t>
            </a:r>
          </a:p>
        </p:txBody>
      </p:sp>
      <p:sp>
        <p:nvSpPr>
          <p:cNvPr id="4" name="Content Placeholder 2">
            <a:extLst>
              <a:ext uri="{FF2B5EF4-FFF2-40B4-BE49-F238E27FC236}">
                <a16:creationId xmlns:a16="http://schemas.microsoft.com/office/drawing/2014/main" xmlns="" id="{441CE825-16AB-407C-ACAA-CBE4DACD854C}"/>
              </a:ext>
            </a:extLst>
          </p:cNvPr>
          <p:cNvSpPr>
            <a:spLocks noGrp="1"/>
          </p:cNvSpPr>
          <p:nvPr>
            <p:ph idx="1"/>
          </p:nvPr>
        </p:nvSpPr>
        <p:spPr>
          <a:xfrm>
            <a:off x="310300" y="1773196"/>
            <a:ext cx="11571401" cy="4843108"/>
          </a:xfrm>
        </p:spPr>
        <p:txBody>
          <a:bodyPr>
            <a:normAutofit fontScale="92500" lnSpcReduction="20000"/>
          </a:bodyPr>
          <a:lstStyle/>
          <a:p>
            <a:pPr marL="0" indent="0">
              <a:buNone/>
            </a:pPr>
            <a:r>
              <a:rPr lang="en-US" sz="3300" dirty="0"/>
              <a:t>Defined by WIOA as:</a:t>
            </a:r>
          </a:p>
          <a:p>
            <a:pPr marL="0" indent="0" algn="ctr">
              <a:buNone/>
            </a:pPr>
            <a:r>
              <a:rPr lang="en-US" sz="4000" dirty="0"/>
              <a:t>“</a:t>
            </a:r>
            <a:r>
              <a:rPr lang="en-US" sz="4000" b="1" i="1" dirty="0">
                <a:solidFill>
                  <a:srgbClr val="00B050"/>
                </a:solidFill>
              </a:rPr>
              <a:t>competitive integrated employment</a:t>
            </a:r>
            <a:r>
              <a:rPr lang="en-US" sz="4000" dirty="0"/>
              <a:t>, for an individual with a significant disability, that is based on an </a:t>
            </a:r>
            <a:r>
              <a:rPr lang="en-US" sz="4000" b="1" i="1" dirty="0">
                <a:solidFill>
                  <a:srgbClr val="00B050"/>
                </a:solidFill>
              </a:rPr>
              <a:t>individualized determination </a:t>
            </a:r>
            <a:r>
              <a:rPr lang="en-US" sz="4000" dirty="0"/>
              <a:t>of the strengths, needs, and interests of the individual with a significant disability, designed to meet the </a:t>
            </a:r>
            <a:r>
              <a:rPr lang="en-US" sz="4000" b="1" i="1" dirty="0">
                <a:solidFill>
                  <a:srgbClr val="00B050"/>
                </a:solidFill>
              </a:rPr>
              <a:t>specific abilities of the individual </a:t>
            </a:r>
            <a:r>
              <a:rPr lang="en-US" sz="4000" dirty="0"/>
              <a:t>with a significant disability and the </a:t>
            </a:r>
            <a:r>
              <a:rPr lang="en-US" sz="4000" b="1" i="1" dirty="0">
                <a:solidFill>
                  <a:srgbClr val="00B050"/>
                </a:solidFill>
              </a:rPr>
              <a:t>business needs of the employer</a:t>
            </a:r>
            <a:r>
              <a:rPr lang="en-US" sz="4000" dirty="0"/>
              <a:t>, and carried out through flexible strategies.” </a:t>
            </a:r>
          </a:p>
          <a:p>
            <a:pPr marL="0" indent="0">
              <a:buNone/>
            </a:pPr>
            <a:r>
              <a:rPr lang="en-US" dirty="0"/>
              <a:t>			                                                                         </a:t>
            </a:r>
            <a:r>
              <a:rPr lang="en-US" sz="2800" dirty="0"/>
              <a:t>(WIOA, 2014)</a:t>
            </a:r>
          </a:p>
        </p:txBody>
      </p:sp>
      <p:pic>
        <p:nvPicPr>
          <p:cNvPr id="5" name="Picture 4" descr="A close up of a sign&#10;&#10;Description generated with high confidence">
            <a:extLst>
              <a:ext uri="{FF2B5EF4-FFF2-40B4-BE49-F238E27FC236}">
                <a16:creationId xmlns:a16="http://schemas.microsoft.com/office/drawing/2014/main" xmlns="" id="{EC9DF509-C082-4020-977A-1B0FC0116EC1}"/>
              </a:ext>
            </a:extLst>
          </p:cNvPr>
          <p:cNvPicPr>
            <a:picLocks noChangeAspect="1"/>
          </p:cNvPicPr>
          <p:nvPr/>
        </p:nvPicPr>
        <p:blipFill>
          <a:blip r:embed="rId4"/>
          <a:stretch>
            <a:fillRect/>
          </a:stretch>
        </p:blipFill>
        <p:spPr>
          <a:xfrm>
            <a:off x="0" y="5691409"/>
            <a:ext cx="1787878" cy="1166591"/>
          </a:xfrm>
          <a:prstGeom prst="rect">
            <a:avLst/>
          </a:prstGeom>
        </p:spPr>
      </p:pic>
    </p:spTree>
    <p:custDataLst>
      <p:tags r:id="rId1"/>
    </p:custDataLst>
    <p:extLst>
      <p:ext uri="{BB962C8B-B14F-4D97-AF65-F5344CB8AC3E}">
        <p14:creationId xmlns:p14="http://schemas.microsoft.com/office/powerpoint/2010/main" val="21488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shows concentric circles with the largest outside circle labled Systems (laws, policies, practices) and is blue. The next circle inside that one is green and labeed Community (social networks, support and followed by another smaller circle light green in color and labeled Interpersonal (family, peers, conncetions). The smallest inside circle is orange and labled Individual (interest, talents, skills)." title="Graphical depction of complex interplay between person and environment">
            <a:extLst>
              <a:ext uri="{FF2B5EF4-FFF2-40B4-BE49-F238E27FC236}">
                <a16:creationId xmlns:a16="http://schemas.microsoft.com/office/drawing/2014/main" xmlns="" id="{CF84962D-30B6-43A4-ACF1-016FC166C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476" y="2533963"/>
            <a:ext cx="8515049" cy="358140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xmlns="" id="{0A14596B-B360-4F50-88A9-61C36F5FF3F0}"/>
              </a:ext>
            </a:extLst>
          </p:cNvPr>
          <p:cNvSpPr txBox="1">
            <a:spLocks/>
          </p:cNvSpPr>
          <p:nvPr/>
        </p:nvSpPr>
        <p:spPr>
          <a:xfrm>
            <a:off x="744509" y="607755"/>
            <a:ext cx="10972800" cy="233031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rgbClr val="0B5E40"/>
                </a:solidFill>
                <a:latin typeface="+mj-lt"/>
                <a:ea typeface="+mj-ea"/>
                <a:cs typeface="+mj-cs"/>
              </a:defRPr>
            </a:lvl1pPr>
          </a:lstStyle>
          <a:p>
            <a:r>
              <a:rPr lang="en-US" sz="4800" dirty="0">
                <a:solidFill>
                  <a:schemeClr val="bg1"/>
                </a:solidFill>
              </a:rPr>
              <a:t>Socio-Ecological Approach</a:t>
            </a:r>
          </a:p>
          <a:p>
            <a:endParaRPr lang="en-US" sz="3200" dirty="0"/>
          </a:p>
          <a:p>
            <a:pPr lvl="0">
              <a:spcBef>
                <a:spcPct val="20000"/>
              </a:spcBef>
              <a:buClr>
                <a:srgbClr val="FF6600"/>
              </a:buClr>
            </a:pPr>
            <a:r>
              <a:rPr lang="en-US" sz="3400" dirty="0">
                <a:solidFill>
                  <a:prstClr val="black"/>
                </a:solidFill>
                <a:ea typeface="+mn-ea"/>
                <a:cs typeface="+mn-cs"/>
              </a:rPr>
              <a:t>Acknowledges the complex interplay between a person and his/her environment</a:t>
            </a:r>
          </a:p>
          <a:p>
            <a:endParaRPr lang="en-US" dirty="0"/>
          </a:p>
        </p:txBody>
      </p:sp>
      <p:pic>
        <p:nvPicPr>
          <p:cNvPr id="5" name="Picture 4" descr="A close up of a sign&#10;&#10;Description generated with high confidence">
            <a:extLst>
              <a:ext uri="{FF2B5EF4-FFF2-40B4-BE49-F238E27FC236}">
                <a16:creationId xmlns:a16="http://schemas.microsoft.com/office/drawing/2014/main" xmlns="" id="{EC9DF509-C082-4020-977A-1B0FC0116EC1}"/>
              </a:ext>
            </a:extLst>
          </p:cNvPr>
          <p:cNvPicPr>
            <a:picLocks noChangeAspect="1"/>
          </p:cNvPicPr>
          <p:nvPr/>
        </p:nvPicPr>
        <p:blipFill>
          <a:blip r:embed="rId5"/>
          <a:stretch>
            <a:fillRect/>
          </a:stretch>
        </p:blipFill>
        <p:spPr>
          <a:xfrm>
            <a:off x="0" y="5691409"/>
            <a:ext cx="1787878" cy="1166591"/>
          </a:xfrm>
          <a:prstGeom prst="rect">
            <a:avLst/>
          </a:prstGeom>
        </p:spPr>
      </p:pic>
    </p:spTree>
    <p:custDataLst>
      <p:tags r:id="rId1"/>
    </p:custDataLst>
    <p:extLst>
      <p:ext uri="{BB962C8B-B14F-4D97-AF65-F5344CB8AC3E}">
        <p14:creationId xmlns:p14="http://schemas.microsoft.com/office/powerpoint/2010/main" val="137265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F6982-286F-4E41-91E1-06718203E79A}"/>
              </a:ext>
            </a:extLst>
          </p:cNvPr>
          <p:cNvSpPr>
            <a:spLocks noGrp="1"/>
          </p:cNvSpPr>
          <p:nvPr>
            <p:ph type="title"/>
          </p:nvPr>
        </p:nvSpPr>
        <p:spPr>
          <a:xfrm>
            <a:off x="159896" y="0"/>
            <a:ext cx="4606976" cy="1143000"/>
          </a:xfrm>
        </p:spPr>
        <p:txBody>
          <a:bodyPr>
            <a:normAutofit/>
          </a:bodyPr>
          <a:lstStyle/>
          <a:p>
            <a:r>
              <a:rPr lang="en-US" dirty="0"/>
              <a:t>CE Process</a:t>
            </a:r>
          </a:p>
        </p:txBody>
      </p:sp>
      <p:graphicFrame>
        <p:nvGraphicFramePr>
          <p:cNvPr id="11" name="Content Placeholder 3" descr="This is a smart shape of 5 hexagons surrounding one hexagon in the middle of all others labeld Job Seeker.  " title="Hexiconal Smart shape of Ce process">
            <a:extLst>
              <a:ext uri="{FF2B5EF4-FFF2-40B4-BE49-F238E27FC236}">
                <a16:creationId xmlns:a16="http://schemas.microsoft.com/office/drawing/2014/main" xmlns="" id="{D461F68F-FD5F-4AE1-B502-7FC515C6B243}"/>
              </a:ext>
            </a:extLst>
          </p:cNvPr>
          <p:cNvGraphicFramePr>
            <a:graphicFrameLocks/>
          </p:cNvGraphicFramePr>
          <p:nvPr>
            <p:extLst>
              <p:ext uri="{D42A27DB-BD31-4B8C-83A1-F6EECF244321}">
                <p14:modId xmlns:p14="http://schemas.microsoft.com/office/powerpoint/2010/main" val="2996579136"/>
              </p:ext>
            </p:extLst>
          </p:nvPr>
        </p:nvGraphicFramePr>
        <p:xfrm>
          <a:off x="1678898" y="258279"/>
          <a:ext cx="9240893" cy="6124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close up of a sign&#10;&#10;Description generated with high confidence">
            <a:extLst>
              <a:ext uri="{FF2B5EF4-FFF2-40B4-BE49-F238E27FC236}">
                <a16:creationId xmlns:a16="http://schemas.microsoft.com/office/drawing/2014/main" xmlns="" id="{EC9DF509-C082-4020-977A-1B0FC0116EC1}"/>
              </a:ext>
            </a:extLst>
          </p:cNvPr>
          <p:cNvPicPr>
            <a:picLocks noChangeAspect="1"/>
          </p:cNvPicPr>
          <p:nvPr/>
        </p:nvPicPr>
        <p:blipFill>
          <a:blip r:embed="rId9"/>
          <a:stretch>
            <a:fillRect/>
          </a:stretch>
        </p:blipFill>
        <p:spPr>
          <a:xfrm>
            <a:off x="0" y="5691409"/>
            <a:ext cx="1787878" cy="1166591"/>
          </a:xfrm>
          <a:prstGeom prst="rect">
            <a:avLst/>
          </a:prstGeom>
        </p:spPr>
      </p:pic>
    </p:spTree>
    <p:custDataLst>
      <p:tags r:id="rId1"/>
    </p:custDataLst>
    <p:extLst>
      <p:ext uri="{BB962C8B-B14F-4D97-AF65-F5344CB8AC3E}">
        <p14:creationId xmlns:p14="http://schemas.microsoft.com/office/powerpoint/2010/main" val="224039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Themes Identified </a:t>
            </a:r>
            <a:r>
              <a:rPr lang="en-US" dirty="0" smtClean="0"/>
              <a:t>by VR Counselors</a:t>
            </a:r>
            <a:endParaRPr lang="en-US" dirty="0"/>
          </a:p>
        </p:txBody>
      </p:sp>
      <p:sp>
        <p:nvSpPr>
          <p:cNvPr id="3" name="Content Placeholder 2"/>
          <p:cNvSpPr>
            <a:spLocks noGrp="1"/>
          </p:cNvSpPr>
          <p:nvPr>
            <p:ph idx="1"/>
          </p:nvPr>
        </p:nvSpPr>
        <p:spPr>
          <a:xfrm>
            <a:off x="374073" y="1828800"/>
            <a:ext cx="10522527" cy="4343400"/>
          </a:xfrm>
        </p:spPr>
        <p:txBody>
          <a:bodyPr/>
          <a:lstStyle/>
          <a:p>
            <a:pPr marL="0" indent="0">
              <a:buNone/>
            </a:pPr>
            <a:r>
              <a:rPr lang="en-US" dirty="0"/>
              <a:t>Focus groups with </a:t>
            </a:r>
            <a:r>
              <a:rPr lang="en-US" dirty="0" smtClean="0"/>
              <a:t>vocational rehabilitation counselors </a:t>
            </a:r>
            <a:r>
              <a:rPr lang="en-US" dirty="0"/>
              <a:t>revealed the following themes</a:t>
            </a:r>
            <a:r>
              <a:rPr lang="en-US" dirty="0" smtClean="0"/>
              <a:t>:</a:t>
            </a:r>
          </a:p>
          <a:p>
            <a:pPr marL="457200" indent="-457200">
              <a:buAutoNum type="arabicPeriod"/>
            </a:pPr>
            <a:r>
              <a:rPr lang="en-US" b="1" dirty="0" smtClean="0"/>
              <a:t>Customize strategies</a:t>
            </a:r>
          </a:p>
          <a:p>
            <a:pPr marL="457200" indent="-457200">
              <a:buAutoNum type="arabicPeriod"/>
            </a:pPr>
            <a:r>
              <a:rPr lang="en-US" b="1" dirty="0"/>
              <a:t>Building rapport is </a:t>
            </a:r>
            <a:r>
              <a:rPr lang="en-US" b="1" dirty="0" smtClean="0"/>
              <a:t>critical</a:t>
            </a:r>
          </a:p>
          <a:p>
            <a:pPr marL="457200" indent="-457200">
              <a:buAutoNum type="arabicPeriod"/>
            </a:pPr>
            <a:r>
              <a:rPr lang="en-US" b="1" dirty="0"/>
              <a:t>Understand a person’s interests, strengths, and </a:t>
            </a:r>
            <a:r>
              <a:rPr lang="en-US" b="1" dirty="0" smtClean="0"/>
              <a:t>weaknesses</a:t>
            </a:r>
          </a:p>
          <a:p>
            <a:pPr marL="457200" indent="-457200">
              <a:buAutoNum type="arabicPeriod"/>
            </a:pPr>
            <a:r>
              <a:rPr lang="en-US" b="1" dirty="0"/>
              <a:t>Consistent themes across participants in the focus groups</a:t>
            </a:r>
            <a:endParaRPr lang="en-US" dirty="0"/>
          </a:p>
          <a:p>
            <a:pPr marL="0" indent="0">
              <a:buNone/>
            </a:pPr>
            <a:endParaRPr lang="en-US" dirty="0"/>
          </a:p>
        </p:txBody>
      </p:sp>
    </p:spTree>
    <p:extLst>
      <p:ext uri="{BB962C8B-B14F-4D97-AF65-F5344CB8AC3E}">
        <p14:creationId xmlns:p14="http://schemas.microsoft.com/office/powerpoint/2010/main" val="292396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F6982-286F-4E41-91E1-06718203E79A}"/>
              </a:ext>
            </a:extLst>
          </p:cNvPr>
          <p:cNvSpPr>
            <a:spLocks noGrp="1"/>
          </p:cNvSpPr>
          <p:nvPr>
            <p:ph type="title"/>
          </p:nvPr>
        </p:nvSpPr>
        <p:spPr>
          <a:xfrm>
            <a:off x="744509" y="128396"/>
            <a:ext cx="10972800" cy="1143000"/>
          </a:xfrm>
        </p:spPr>
        <p:txBody>
          <a:bodyPr/>
          <a:lstStyle/>
          <a:p>
            <a:r>
              <a:rPr lang="en-US" dirty="0"/>
              <a:t>The ACCESS Intervention</a:t>
            </a:r>
          </a:p>
        </p:txBody>
      </p:sp>
      <p:sp>
        <p:nvSpPr>
          <p:cNvPr id="3" name="Content Placeholder 2">
            <a:extLst>
              <a:ext uri="{FF2B5EF4-FFF2-40B4-BE49-F238E27FC236}">
                <a16:creationId xmlns:a16="http://schemas.microsoft.com/office/drawing/2014/main" xmlns="" id="{0DBB9907-A39E-48C2-8BEE-18BD99ECA4EE}"/>
              </a:ext>
            </a:extLst>
          </p:cNvPr>
          <p:cNvSpPr>
            <a:spLocks noGrp="1"/>
          </p:cNvSpPr>
          <p:nvPr>
            <p:ph idx="1"/>
          </p:nvPr>
        </p:nvSpPr>
        <p:spPr>
          <a:xfrm>
            <a:off x="427217" y="1662545"/>
            <a:ext cx="11607384" cy="4230769"/>
          </a:xfrm>
        </p:spPr>
        <p:txBody>
          <a:bodyPr>
            <a:normAutofit/>
          </a:bodyPr>
          <a:lstStyle/>
          <a:p>
            <a:r>
              <a:rPr lang="en-US" sz="3600" dirty="0"/>
              <a:t>Protocolizes the CE process</a:t>
            </a:r>
          </a:p>
          <a:p>
            <a:r>
              <a:rPr lang="en-US" sz="3600" dirty="0"/>
              <a:t>User-friendly system</a:t>
            </a:r>
          </a:p>
          <a:p>
            <a:r>
              <a:rPr lang="en-US" sz="3600" dirty="0"/>
              <a:t>Standardized, consistent method of delivery</a:t>
            </a:r>
          </a:p>
          <a:p>
            <a:r>
              <a:rPr lang="en-US" sz="3600" dirty="0"/>
              <a:t>Fidelity checklist</a:t>
            </a:r>
          </a:p>
          <a:p>
            <a:r>
              <a:rPr lang="en-US" sz="3600" dirty="0"/>
              <a:t>Establish an evidence-base</a:t>
            </a:r>
          </a:p>
          <a:p>
            <a:r>
              <a:rPr lang="en-US" sz="3600" dirty="0"/>
              <a:t>Generalizability</a:t>
            </a:r>
          </a:p>
          <a:p>
            <a:endParaRPr lang="en-US" dirty="0"/>
          </a:p>
        </p:txBody>
      </p:sp>
      <p:pic>
        <p:nvPicPr>
          <p:cNvPr id="4" name="Picture 3" descr="A close up of a sign&#10;&#10;Description generated with high confidence">
            <a:extLst>
              <a:ext uri="{FF2B5EF4-FFF2-40B4-BE49-F238E27FC236}">
                <a16:creationId xmlns:a16="http://schemas.microsoft.com/office/drawing/2014/main" xmlns="" id="{76EA18F7-8894-40FB-ADC1-E947E59EA3C9}"/>
              </a:ext>
            </a:extLst>
          </p:cNvPr>
          <p:cNvPicPr>
            <a:picLocks noChangeAspect="1"/>
          </p:cNvPicPr>
          <p:nvPr/>
        </p:nvPicPr>
        <p:blipFill>
          <a:blip r:embed="rId4"/>
          <a:stretch>
            <a:fillRect/>
          </a:stretch>
        </p:blipFill>
        <p:spPr>
          <a:xfrm>
            <a:off x="7931727" y="5067370"/>
            <a:ext cx="3406061" cy="1666842"/>
          </a:xfrm>
          <a:prstGeom prst="rect">
            <a:avLst/>
          </a:prstGeom>
        </p:spPr>
      </p:pic>
      <p:sp>
        <p:nvSpPr>
          <p:cNvPr id="5" name="TextBox 4">
            <a:extLst>
              <a:ext uri="{FF2B5EF4-FFF2-40B4-BE49-F238E27FC236}">
                <a16:creationId xmlns:a16="http://schemas.microsoft.com/office/drawing/2014/main" xmlns="" id="{747D2FED-EA5D-4757-AED9-E67E37049DF4}"/>
              </a:ext>
            </a:extLst>
          </p:cNvPr>
          <p:cNvSpPr txBox="1"/>
          <p:nvPr/>
        </p:nvSpPr>
        <p:spPr>
          <a:xfrm>
            <a:off x="11462102" y="5534010"/>
            <a:ext cx="702813" cy="276999"/>
          </a:xfrm>
          <a:prstGeom prst="rect">
            <a:avLst/>
          </a:prstGeom>
          <a:noFill/>
        </p:spPr>
        <p:txBody>
          <a:bodyPr wrap="square" rtlCol="0">
            <a:spAutoFit/>
          </a:bodyPr>
          <a:lstStyle/>
          <a:p>
            <a:r>
              <a:rPr lang="en-US" sz="1200" dirty="0"/>
              <a:t>©</a:t>
            </a:r>
          </a:p>
        </p:txBody>
      </p:sp>
    </p:spTree>
    <p:custDataLst>
      <p:tags r:id="rId1"/>
    </p:custDataLst>
    <p:extLst>
      <p:ext uri="{BB962C8B-B14F-4D97-AF65-F5344CB8AC3E}">
        <p14:creationId xmlns:p14="http://schemas.microsoft.com/office/powerpoint/2010/main" val="99343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Customized Employment Models</a:t>
            </a:r>
            <a:endParaRPr lang="en-US" dirty="0"/>
          </a:p>
        </p:txBody>
      </p:sp>
      <p:sp>
        <p:nvSpPr>
          <p:cNvPr id="3" name="Content Placeholder 2"/>
          <p:cNvSpPr>
            <a:spLocks noGrp="1"/>
          </p:cNvSpPr>
          <p:nvPr>
            <p:ph idx="1"/>
          </p:nvPr>
        </p:nvSpPr>
        <p:spPr/>
        <p:txBody>
          <a:bodyPr/>
          <a:lstStyle/>
          <a:p>
            <a:r>
              <a:rPr lang="en-US" dirty="0" smtClean="0"/>
              <a:t>ACCESS- Achieving Competitive, Customized Employment through Specialized Services</a:t>
            </a:r>
          </a:p>
          <a:p>
            <a:pPr lvl="1"/>
            <a:r>
              <a:rPr lang="en-US" dirty="0"/>
              <a:t>6</a:t>
            </a:r>
            <a:r>
              <a:rPr lang="en-US" dirty="0" smtClean="0"/>
              <a:t> Key Elements:</a:t>
            </a:r>
          </a:p>
          <a:p>
            <a:pPr marL="937260" lvl="2" indent="-342900">
              <a:buAutoNum type="arabicParenR"/>
            </a:pPr>
            <a:r>
              <a:rPr lang="en-US" dirty="0" smtClean="0"/>
              <a:t>Discovery process</a:t>
            </a:r>
          </a:p>
          <a:p>
            <a:pPr marL="937260" lvl="2" indent="-342900">
              <a:buAutoNum type="arabicParenR"/>
            </a:pPr>
            <a:r>
              <a:rPr lang="en-US" dirty="0" smtClean="0"/>
              <a:t>Vocational profile</a:t>
            </a:r>
          </a:p>
          <a:p>
            <a:pPr marL="937260" lvl="2" indent="-342900">
              <a:buAutoNum type="arabicParenR"/>
            </a:pPr>
            <a:r>
              <a:rPr lang="en-US" dirty="0" smtClean="0"/>
              <a:t>CE planning meeting</a:t>
            </a:r>
          </a:p>
          <a:p>
            <a:pPr marL="937260" lvl="2" indent="-342900">
              <a:buAutoNum type="arabicParenR"/>
            </a:pPr>
            <a:r>
              <a:rPr lang="en-US" dirty="0" smtClean="0"/>
              <a:t>Portfolio/visual resume</a:t>
            </a:r>
          </a:p>
          <a:p>
            <a:pPr marL="937260" lvl="2" indent="-342900">
              <a:buAutoNum type="arabicParenR"/>
            </a:pPr>
            <a:r>
              <a:rPr lang="en-US" dirty="0" smtClean="0"/>
              <a:t>Customized job development and negotiation</a:t>
            </a:r>
          </a:p>
          <a:p>
            <a:pPr marL="937260" lvl="2" indent="-342900">
              <a:buAutoNum type="arabicParenR"/>
            </a:pPr>
            <a:r>
              <a:rPr lang="en-US" dirty="0" smtClean="0"/>
              <a:t>Accommodations and Post-employment supports</a:t>
            </a:r>
            <a:endParaRPr lang="en-US" dirty="0"/>
          </a:p>
        </p:txBody>
      </p:sp>
      <p:pic>
        <p:nvPicPr>
          <p:cNvPr id="4" name="Picture 3" descr="A close up of a sign&#10;&#10;Description generated with high confidence">
            <a:extLst>
              <a:ext uri="{FF2B5EF4-FFF2-40B4-BE49-F238E27FC236}">
                <a16:creationId xmlns:a16="http://schemas.microsoft.com/office/drawing/2014/main" xmlns="" id="{EC9DF509-C082-4020-977A-1B0FC0116EC1}"/>
              </a:ext>
            </a:extLst>
          </p:cNvPr>
          <p:cNvPicPr>
            <a:picLocks noChangeAspect="1"/>
          </p:cNvPicPr>
          <p:nvPr/>
        </p:nvPicPr>
        <p:blipFill>
          <a:blip r:embed="rId3"/>
          <a:stretch>
            <a:fillRect/>
          </a:stretch>
        </p:blipFill>
        <p:spPr>
          <a:xfrm>
            <a:off x="0" y="5691409"/>
            <a:ext cx="1787878" cy="1166591"/>
          </a:xfrm>
          <a:prstGeom prst="rect">
            <a:avLst/>
          </a:prstGeom>
        </p:spPr>
      </p:pic>
    </p:spTree>
    <p:extLst>
      <p:ext uri="{BB962C8B-B14F-4D97-AF65-F5344CB8AC3E}">
        <p14:creationId xmlns:p14="http://schemas.microsoft.com/office/powerpoint/2010/main" val="8952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F6982-286F-4E41-91E1-06718203E79A}"/>
              </a:ext>
            </a:extLst>
          </p:cNvPr>
          <p:cNvSpPr>
            <a:spLocks noGrp="1"/>
          </p:cNvSpPr>
          <p:nvPr>
            <p:ph type="title"/>
          </p:nvPr>
        </p:nvSpPr>
        <p:spPr>
          <a:xfrm>
            <a:off x="609600" y="151707"/>
            <a:ext cx="10972800" cy="1143000"/>
          </a:xfrm>
        </p:spPr>
        <p:txBody>
          <a:bodyPr/>
          <a:lstStyle/>
          <a:p>
            <a:r>
              <a:rPr lang="en-US" dirty="0"/>
              <a:t>Activity Logs</a:t>
            </a:r>
          </a:p>
        </p:txBody>
      </p:sp>
      <p:sp>
        <p:nvSpPr>
          <p:cNvPr id="3" name="Content Placeholder 2">
            <a:extLst>
              <a:ext uri="{FF2B5EF4-FFF2-40B4-BE49-F238E27FC236}">
                <a16:creationId xmlns:a16="http://schemas.microsoft.com/office/drawing/2014/main" xmlns="" id="{0DBB9907-A39E-48C2-8BEE-18BD99ECA4EE}"/>
              </a:ext>
            </a:extLst>
          </p:cNvPr>
          <p:cNvSpPr>
            <a:spLocks noGrp="1"/>
          </p:cNvSpPr>
          <p:nvPr>
            <p:ph idx="1"/>
          </p:nvPr>
        </p:nvSpPr>
        <p:spPr>
          <a:xfrm>
            <a:off x="609599" y="1738859"/>
            <a:ext cx="11242623" cy="4395934"/>
          </a:xfrm>
        </p:spPr>
        <p:txBody>
          <a:bodyPr>
            <a:normAutofit/>
          </a:bodyPr>
          <a:lstStyle/>
          <a:p>
            <a:r>
              <a:rPr lang="en-US" sz="3600" dirty="0"/>
              <a:t>Discovery Benchmark :</a:t>
            </a:r>
          </a:p>
          <a:p>
            <a:pPr lvl="1"/>
            <a:r>
              <a:rPr lang="en-US" sz="3200" dirty="0"/>
              <a:t>Initial interview = 3.5 hours (n=8)</a:t>
            </a:r>
          </a:p>
          <a:p>
            <a:pPr lvl="1"/>
            <a:r>
              <a:rPr lang="en-US" sz="3200" dirty="0"/>
              <a:t>Observations in the home = 2.8 hours (n=6)</a:t>
            </a:r>
          </a:p>
          <a:p>
            <a:pPr lvl="1"/>
            <a:r>
              <a:rPr lang="en-US" sz="3200" dirty="0"/>
              <a:t>Familiar activities = 4.7 hours (n=6)</a:t>
            </a:r>
          </a:p>
          <a:p>
            <a:pPr lvl="1"/>
            <a:r>
              <a:rPr lang="en-US" sz="3200" dirty="0"/>
              <a:t>Novel activities = 7.5 hours (n=5)</a:t>
            </a:r>
          </a:p>
          <a:p>
            <a:pPr marL="457200" lvl="1" indent="0">
              <a:buNone/>
            </a:pPr>
            <a:endParaRPr lang="en-US" sz="1400" dirty="0"/>
          </a:p>
          <a:p>
            <a:r>
              <a:rPr lang="en-US" sz="3600" dirty="0"/>
              <a:t>Average time in Discovery = </a:t>
            </a:r>
            <a:r>
              <a:rPr lang="en-US" sz="3600" b="1" dirty="0">
                <a:solidFill>
                  <a:srgbClr val="0070C0"/>
                </a:solidFill>
              </a:rPr>
              <a:t>27.7</a:t>
            </a:r>
            <a:r>
              <a:rPr lang="en-US" sz="3600" dirty="0"/>
              <a:t> (n=5)</a:t>
            </a:r>
          </a:p>
          <a:p>
            <a:pPr marL="457200" lvl="1" indent="0">
              <a:buNone/>
            </a:pPr>
            <a:endParaRPr lang="en-US" sz="3200" dirty="0"/>
          </a:p>
        </p:txBody>
      </p:sp>
      <p:pic>
        <p:nvPicPr>
          <p:cNvPr id="4" name="Picture 3" descr="A close up of a sign&#10;&#10;Description generated with high confidence">
            <a:extLst>
              <a:ext uri="{FF2B5EF4-FFF2-40B4-BE49-F238E27FC236}">
                <a16:creationId xmlns:a16="http://schemas.microsoft.com/office/drawing/2014/main" xmlns="" id="{EC9DF509-C082-4020-977A-1B0FC0116EC1}"/>
              </a:ext>
            </a:extLst>
          </p:cNvPr>
          <p:cNvPicPr>
            <a:picLocks noChangeAspect="1"/>
          </p:cNvPicPr>
          <p:nvPr/>
        </p:nvPicPr>
        <p:blipFill>
          <a:blip r:embed="rId4"/>
          <a:stretch>
            <a:fillRect/>
          </a:stretch>
        </p:blipFill>
        <p:spPr>
          <a:xfrm>
            <a:off x="0" y="5691409"/>
            <a:ext cx="1787878" cy="1166591"/>
          </a:xfrm>
          <a:prstGeom prst="rect">
            <a:avLst/>
          </a:prstGeom>
        </p:spPr>
      </p:pic>
    </p:spTree>
    <p:custDataLst>
      <p:tags r:id="rId1"/>
    </p:custDataLst>
    <p:extLst>
      <p:ext uri="{BB962C8B-B14F-4D97-AF65-F5344CB8AC3E}">
        <p14:creationId xmlns:p14="http://schemas.microsoft.com/office/powerpoint/2010/main" val="239748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F6982-286F-4E41-91E1-06718203E79A}"/>
              </a:ext>
            </a:extLst>
          </p:cNvPr>
          <p:cNvSpPr>
            <a:spLocks noGrp="1"/>
          </p:cNvSpPr>
          <p:nvPr>
            <p:ph type="title"/>
          </p:nvPr>
        </p:nvSpPr>
        <p:spPr>
          <a:xfrm>
            <a:off x="744509" y="272337"/>
            <a:ext cx="10972800" cy="1143000"/>
          </a:xfrm>
        </p:spPr>
        <p:txBody>
          <a:bodyPr/>
          <a:lstStyle/>
          <a:p>
            <a:r>
              <a:rPr lang="en-US" dirty="0"/>
              <a:t>Benchmarks of Quality Checklist</a:t>
            </a:r>
          </a:p>
        </p:txBody>
      </p:sp>
      <p:sp>
        <p:nvSpPr>
          <p:cNvPr id="3" name="Content Placeholder 2">
            <a:extLst>
              <a:ext uri="{FF2B5EF4-FFF2-40B4-BE49-F238E27FC236}">
                <a16:creationId xmlns:a16="http://schemas.microsoft.com/office/drawing/2014/main" xmlns="" id="{0DBB9907-A39E-48C2-8BEE-18BD99ECA4EE}"/>
              </a:ext>
            </a:extLst>
          </p:cNvPr>
          <p:cNvSpPr>
            <a:spLocks noGrp="1"/>
          </p:cNvSpPr>
          <p:nvPr>
            <p:ph idx="1"/>
          </p:nvPr>
        </p:nvSpPr>
        <p:spPr>
          <a:xfrm>
            <a:off x="609599" y="1580698"/>
            <a:ext cx="11242623" cy="4429185"/>
          </a:xfrm>
        </p:spPr>
        <p:txBody>
          <a:bodyPr>
            <a:normAutofit/>
          </a:bodyPr>
          <a:lstStyle/>
          <a:p>
            <a:r>
              <a:rPr lang="en-US" dirty="0"/>
              <a:t>Fidelity measure </a:t>
            </a:r>
          </a:p>
          <a:p>
            <a:pPr marL="971550" lvl="1" indent="-514350">
              <a:buFont typeface="+mj-lt"/>
              <a:buAutoNum type="arabicPeriod"/>
            </a:pPr>
            <a:r>
              <a:rPr lang="en-US" sz="3200" dirty="0"/>
              <a:t>facilitate training and guidance for community-based providers who implement the ACCESS intervention</a:t>
            </a:r>
          </a:p>
          <a:p>
            <a:pPr marL="971550" lvl="1" indent="-514350">
              <a:buFont typeface="+mj-lt"/>
              <a:buAutoNum type="arabicPeriod"/>
            </a:pPr>
            <a:r>
              <a:rPr lang="en-US" sz="3200" dirty="0"/>
              <a:t>promote adherence to the ACCESS model </a:t>
            </a:r>
          </a:p>
          <a:p>
            <a:pPr marL="971550" lvl="1" indent="-514350">
              <a:buFont typeface="+mj-lt"/>
              <a:buAutoNum type="arabicPeriod"/>
            </a:pPr>
            <a:r>
              <a:rPr lang="en-US" sz="3200" dirty="0"/>
              <a:t>document omissions, additions, and adaptations that are made during the implementation process</a:t>
            </a:r>
            <a:endParaRPr lang="en-US" dirty="0"/>
          </a:p>
        </p:txBody>
      </p:sp>
      <p:sp>
        <p:nvSpPr>
          <p:cNvPr id="5" name="TextBox 4">
            <a:extLst>
              <a:ext uri="{FF2B5EF4-FFF2-40B4-BE49-F238E27FC236}">
                <a16:creationId xmlns:a16="http://schemas.microsoft.com/office/drawing/2014/main" xmlns="" id="{985F2DB9-77D8-454C-A47B-0307185B00C1}"/>
              </a:ext>
            </a:extLst>
          </p:cNvPr>
          <p:cNvSpPr txBox="1"/>
          <p:nvPr/>
        </p:nvSpPr>
        <p:spPr>
          <a:xfrm>
            <a:off x="10922015" y="414838"/>
            <a:ext cx="525476" cy="369332"/>
          </a:xfrm>
          <a:prstGeom prst="rect">
            <a:avLst/>
          </a:prstGeom>
          <a:noFill/>
        </p:spPr>
        <p:txBody>
          <a:bodyPr wrap="square" rtlCol="0">
            <a:spAutoFit/>
          </a:bodyPr>
          <a:lstStyle/>
          <a:p>
            <a:r>
              <a:rPr lang="en-US" dirty="0"/>
              <a:t>©</a:t>
            </a:r>
          </a:p>
        </p:txBody>
      </p:sp>
      <p:pic>
        <p:nvPicPr>
          <p:cNvPr id="6" name="Picture 5" descr="Says Copright 2019 by the University of South Florida.  all rights reserved. No part of this publication may be reproduced, distributed or transmitted in any form or by any means including photographs, recordings or other electronic or mechanical methods without the written permission of the developer, except in the case of brief quatotations embodied in critical reviews. For permission requests, contact the developer Dr. Tammy joregenson Smith at smithj@usf.edu" title="Footer">
            <a:extLst>
              <a:ext uri="{FF2B5EF4-FFF2-40B4-BE49-F238E27FC236}">
                <a16:creationId xmlns:a16="http://schemas.microsoft.com/office/drawing/2014/main" xmlns="" id="{F7F18F90-74AC-45C1-93B7-65AED8E3E011}"/>
              </a:ext>
            </a:extLst>
          </p:cNvPr>
          <p:cNvPicPr>
            <a:picLocks noChangeAspect="1"/>
          </p:cNvPicPr>
          <p:nvPr/>
        </p:nvPicPr>
        <p:blipFill>
          <a:blip r:embed="rId4"/>
          <a:stretch>
            <a:fillRect/>
          </a:stretch>
        </p:blipFill>
        <p:spPr>
          <a:xfrm>
            <a:off x="5048781" y="6094705"/>
            <a:ext cx="6135972" cy="508565"/>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xmlns="" id="{EC9DF509-C082-4020-977A-1B0FC0116EC1}"/>
              </a:ext>
            </a:extLst>
          </p:cNvPr>
          <p:cNvPicPr>
            <a:picLocks noChangeAspect="1"/>
          </p:cNvPicPr>
          <p:nvPr/>
        </p:nvPicPr>
        <p:blipFill>
          <a:blip r:embed="rId5"/>
          <a:stretch>
            <a:fillRect/>
          </a:stretch>
        </p:blipFill>
        <p:spPr>
          <a:xfrm>
            <a:off x="0" y="5691409"/>
            <a:ext cx="1787878" cy="1166591"/>
          </a:xfrm>
          <a:prstGeom prst="rect">
            <a:avLst/>
          </a:prstGeom>
        </p:spPr>
      </p:pic>
    </p:spTree>
    <p:custDataLst>
      <p:tags r:id="rId1"/>
    </p:custDataLst>
    <p:extLst>
      <p:ext uri="{BB962C8B-B14F-4D97-AF65-F5344CB8AC3E}">
        <p14:creationId xmlns:p14="http://schemas.microsoft.com/office/powerpoint/2010/main" val="182516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F6982-286F-4E41-91E1-06718203E79A}"/>
              </a:ext>
            </a:extLst>
          </p:cNvPr>
          <p:cNvSpPr>
            <a:spLocks noGrp="1"/>
          </p:cNvSpPr>
          <p:nvPr>
            <p:ph type="title"/>
          </p:nvPr>
        </p:nvSpPr>
        <p:spPr>
          <a:xfrm>
            <a:off x="744509" y="218687"/>
            <a:ext cx="10972800" cy="1143000"/>
          </a:xfrm>
        </p:spPr>
        <p:txBody>
          <a:bodyPr/>
          <a:lstStyle/>
          <a:p>
            <a:r>
              <a:rPr lang="en-US" dirty="0"/>
              <a:t>Results/Findings from Open Trial</a:t>
            </a:r>
          </a:p>
        </p:txBody>
      </p:sp>
      <p:sp>
        <p:nvSpPr>
          <p:cNvPr id="3" name="Content Placeholder 2">
            <a:extLst>
              <a:ext uri="{FF2B5EF4-FFF2-40B4-BE49-F238E27FC236}">
                <a16:creationId xmlns:a16="http://schemas.microsoft.com/office/drawing/2014/main" xmlns="" id="{0DBB9907-A39E-48C2-8BEE-18BD99ECA4EE}"/>
              </a:ext>
            </a:extLst>
          </p:cNvPr>
          <p:cNvSpPr>
            <a:spLocks noGrp="1"/>
          </p:cNvSpPr>
          <p:nvPr>
            <p:ph idx="1"/>
          </p:nvPr>
        </p:nvSpPr>
        <p:spPr>
          <a:xfrm>
            <a:off x="609599" y="1784345"/>
            <a:ext cx="11242623" cy="4533327"/>
          </a:xfrm>
        </p:spPr>
        <p:txBody>
          <a:bodyPr>
            <a:normAutofit fontScale="92500" lnSpcReduction="20000"/>
          </a:bodyPr>
          <a:lstStyle/>
          <a:p>
            <a:r>
              <a:rPr lang="en-US" sz="3300" u="sng" dirty="0"/>
              <a:t>Primary outcome </a:t>
            </a:r>
            <a:r>
              <a:rPr lang="en-US" sz="3300" dirty="0"/>
              <a:t>= Competitive, integrated employment</a:t>
            </a:r>
          </a:p>
          <a:p>
            <a:pPr lvl="1"/>
            <a:r>
              <a:rPr lang="en-US" sz="3300" dirty="0"/>
              <a:t>4 participants completed the ACCESS intervention </a:t>
            </a:r>
          </a:p>
          <a:p>
            <a:pPr lvl="2"/>
            <a:r>
              <a:rPr lang="en-US" sz="4100" b="1" u="sng" dirty="0">
                <a:solidFill>
                  <a:srgbClr val="0070C0"/>
                </a:solidFill>
              </a:rPr>
              <a:t>ALL 4</a:t>
            </a:r>
            <a:r>
              <a:rPr lang="en-US" sz="4100" b="1" dirty="0">
                <a:solidFill>
                  <a:srgbClr val="0070C0"/>
                </a:solidFill>
              </a:rPr>
              <a:t> attained competitive employment </a:t>
            </a:r>
            <a:r>
              <a:rPr lang="en-US" sz="2100" dirty="0"/>
              <a:t>(note – one of the 4 </a:t>
            </a:r>
            <a:r>
              <a:rPr lang="en-US" sz="2100" dirty="0" smtClean="0"/>
              <a:t>enhanced employment with increased hours)</a:t>
            </a:r>
            <a:endParaRPr lang="en-US" sz="2100" dirty="0"/>
          </a:p>
          <a:p>
            <a:pPr marL="914400" lvl="2" indent="0">
              <a:buNone/>
            </a:pPr>
            <a:endParaRPr lang="en-US" sz="1400" dirty="0"/>
          </a:p>
          <a:p>
            <a:r>
              <a:rPr lang="en-US" sz="3600" dirty="0"/>
              <a:t>Employment Type &amp; Average Hours Per Week (</a:t>
            </a:r>
            <a:r>
              <a:rPr lang="en-US" sz="3600" dirty="0" err="1"/>
              <a:t>hpw</a:t>
            </a:r>
            <a:r>
              <a:rPr lang="en-US" sz="3600" dirty="0"/>
              <a:t>): </a:t>
            </a:r>
          </a:p>
          <a:p>
            <a:pPr marL="971550" lvl="1" indent="-514350">
              <a:buFont typeface="+mj-lt"/>
              <a:buAutoNum type="arabicPeriod"/>
            </a:pPr>
            <a:r>
              <a:rPr lang="en-US" sz="3300" dirty="0"/>
              <a:t>Self-employment (Game developer contract); 25 </a:t>
            </a:r>
            <a:r>
              <a:rPr lang="en-US" sz="3300" dirty="0" err="1"/>
              <a:t>hpw</a:t>
            </a:r>
            <a:endParaRPr lang="en-US" sz="3300" dirty="0"/>
          </a:p>
          <a:p>
            <a:pPr marL="971550" lvl="1" indent="-514350">
              <a:buFont typeface="+mj-lt"/>
              <a:buAutoNum type="arabicPeriod"/>
            </a:pPr>
            <a:r>
              <a:rPr lang="en-US" sz="3300" dirty="0"/>
              <a:t>Self-employed (Health &amp; Wellness); 17.5 </a:t>
            </a:r>
            <a:r>
              <a:rPr lang="en-US" sz="3300" dirty="0" err="1"/>
              <a:t>hpw</a:t>
            </a:r>
            <a:endParaRPr lang="en-US" sz="3300" dirty="0"/>
          </a:p>
          <a:p>
            <a:pPr marL="971550" lvl="1" indent="-514350">
              <a:buFont typeface="+mj-lt"/>
              <a:buAutoNum type="arabicPeriod"/>
            </a:pPr>
            <a:r>
              <a:rPr lang="en-US" sz="3300" dirty="0"/>
              <a:t>Financial Accounting; 40 </a:t>
            </a:r>
            <a:r>
              <a:rPr lang="en-US" sz="3300" dirty="0" err="1"/>
              <a:t>hpw</a:t>
            </a:r>
            <a:endParaRPr lang="en-US" sz="3300" dirty="0"/>
          </a:p>
          <a:p>
            <a:pPr marL="971550" lvl="1" indent="-514350">
              <a:buFont typeface="+mj-lt"/>
              <a:buAutoNum type="arabicPeriod"/>
            </a:pPr>
            <a:r>
              <a:rPr lang="en-US" sz="3300" dirty="0"/>
              <a:t>Hotel position – </a:t>
            </a:r>
            <a:r>
              <a:rPr lang="en-US" sz="3300" dirty="0" smtClean="0"/>
              <a:t>(later turned </a:t>
            </a:r>
            <a:r>
              <a:rPr lang="en-US" sz="3300" dirty="0"/>
              <a:t>down for personal </a:t>
            </a:r>
            <a:r>
              <a:rPr lang="en-US" sz="3300" dirty="0" smtClean="0"/>
              <a:t>reasons)</a:t>
            </a:r>
            <a:endParaRPr lang="en-US" sz="3300" dirty="0"/>
          </a:p>
          <a:p>
            <a:pPr marL="457200" lvl="1" indent="0">
              <a:buNone/>
            </a:pPr>
            <a:endParaRPr lang="en-US" dirty="0"/>
          </a:p>
        </p:txBody>
      </p:sp>
      <p:pic>
        <p:nvPicPr>
          <p:cNvPr id="4" name="Picture 3" descr="A close up of a sign&#10;&#10;Description generated with high confidence">
            <a:extLst>
              <a:ext uri="{FF2B5EF4-FFF2-40B4-BE49-F238E27FC236}">
                <a16:creationId xmlns:a16="http://schemas.microsoft.com/office/drawing/2014/main" xmlns="" id="{EC9DF509-C082-4020-977A-1B0FC0116EC1}"/>
              </a:ext>
            </a:extLst>
          </p:cNvPr>
          <p:cNvPicPr>
            <a:picLocks noChangeAspect="1"/>
          </p:cNvPicPr>
          <p:nvPr/>
        </p:nvPicPr>
        <p:blipFill>
          <a:blip r:embed="rId4"/>
          <a:stretch>
            <a:fillRect/>
          </a:stretch>
        </p:blipFill>
        <p:spPr>
          <a:xfrm>
            <a:off x="0" y="6053958"/>
            <a:ext cx="1787878" cy="804041"/>
          </a:xfrm>
          <a:prstGeom prst="rect">
            <a:avLst/>
          </a:prstGeom>
        </p:spPr>
      </p:pic>
    </p:spTree>
    <p:custDataLst>
      <p:tags r:id="rId1"/>
    </p:custDataLst>
    <p:extLst>
      <p:ext uri="{BB962C8B-B14F-4D97-AF65-F5344CB8AC3E}">
        <p14:creationId xmlns:p14="http://schemas.microsoft.com/office/powerpoint/2010/main" val="11675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F6982-286F-4E41-91E1-06718203E79A}"/>
              </a:ext>
            </a:extLst>
          </p:cNvPr>
          <p:cNvSpPr>
            <a:spLocks noGrp="1"/>
          </p:cNvSpPr>
          <p:nvPr>
            <p:ph type="title"/>
          </p:nvPr>
        </p:nvSpPr>
        <p:spPr>
          <a:xfrm>
            <a:off x="744509" y="135083"/>
            <a:ext cx="10972800" cy="1143000"/>
          </a:xfrm>
        </p:spPr>
        <p:txBody>
          <a:bodyPr/>
          <a:lstStyle/>
          <a:p>
            <a:r>
              <a:rPr lang="en-US" dirty="0"/>
              <a:t>Implications for Policy &amp; Practice</a:t>
            </a:r>
          </a:p>
        </p:txBody>
      </p:sp>
      <p:sp>
        <p:nvSpPr>
          <p:cNvPr id="3" name="Content Placeholder 2">
            <a:extLst>
              <a:ext uri="{FF2B5EF4-FFF2-40B4-BE49-F238E27FC236}">
                <a16:creationId xmlns:a16="http://schemas.microsoft.com/office/drawing/2014/main" xmlns="" id="{0DBB9907-A39E-48C2-8BEE-18BD99ECA4EE}"/>
              </a:ext>
            </a:extLst>
          </p:cNvPr>
          <p:cNvSpPr>
            <a:spLocks noGrp="1"/>
          </p:cNvSpPr>
          <p:nvPr>
            <p:ph idx="1"/>
          </p:nvPr>
        </p:nvSpPr>
        <p:spPr>
          <a:xfrm>
            <a:off x="609599" y="1612669"/>
            <a:ext cx="11242623" cy="4538749"/>
          </a:xfrm>
        </p:spPr>
        <p:txBody>
          <a:bodyPr>
            <a:normAutofit fontScale="92500" lnSpcReduction="10000"/>
          </a:bodyPr>
          <a:lstStyle/>
          <a:p>
            <a:r>
              <a:rPr lang="en-US" sz="3500" dirty="0"/>
              <a:t>Need an evidence-based, user-friendly CE process for consistent implementation of CE services across states as required by WIOA</a:t>
            </a:r>
          </a:p>
          <a:p>
            <a:pPr marL="0" indent="0">
              <a:buNone/>
            </a:pPr>
            <a:endParaRPr lang="en-US" sz="900" dirty="0"/>
          </a:p>
          <a:p>
            <a:r>
              <a:rPr lang="en-US" sz="3500" dirty="0"/>
              <a:t>Highly qualified practitioners are necessary</a:t>
            </a:r>
          </a:p>
          <a:p>
            <a:pPr lvl="1"/>
            <a:r>
              <a:rPr lang="en-US" sz="3500" dirty="0"/>
              <a:t>Turnover; caseload size; capacity issues</a:t>
            </a:r>
          </a:p>
          <a:p>
            <a:pPr marL="457200" lvl="1" indent="0">
              <a:buNone/>
            </a:pPr>
            <a:endParaRPr lang="en-US" sz="900" dirty="0"/>
          </a:p>
          <a:p>
            <a:r>
              <a:rPr lang="en-US" sz="3500" dirty="0"/>
              <a:t>Job retention services need to be included</a:t>
            </a:r>
          </a:p>
          <a:p>
            <a:pPr marL="0" indent="0">
              <a:buNone/>
            </a:pPr>
            <a:endParaRPr lang="en-US" sz="1500" dirty="0"/>
          </a:p>
          <a:p>
            <a:pPr marL="0" indent="0">
              <a:buNone/>
            </a:pPr>
            <a:r>
              <a:rPr lang="en-US" b="1" u="sng" dirty="0" smtClean="0">
                <a:solidFill>
                  <a:srgbClr val="0070C0"/>
                </a:solidFill>
              </a:rPr>
              <a:t>              FOCUS </a:t>
            </a:r>
            <a:r>
              <a:rPr lang="en-US" b="1" u="sng" dirty="0">
                <a:solidFill>
                  <a:srgbClr val="0070C0"/>
                </a:solidFill>
              </a:rPr>
              <a:t>SHOULD BE ON BUILDING A BETTER SYSTEM!</a:t>
            </a:r>
          </a:p>
          <a:p>
            <a:pPr marL="457200" lvl="1" indent="0">
              <a:buNone/>
            </a:pPr>
            <a:endParaRPr lang="en-US" dirty="0"/>
          </a:p>
        </p:txBody>
      </p:sp>
      <p:pic>
        <p:nvPicPr>
          <p:cNvPr id="4" name="Picture 3" descr="A close up of a sign&#10;&#10;Description generated with high confidence">
            <a:extLst>
              <a:ext uri="{FF2B5EF4-FFF2-40B4-BE49-F238E27FC236}">
                <a16:creationId xmlns:a16="http://schemas.microsoft.com/office/drawing/2014/main" xmlns="" id="{EC9DF509-C082-4020-977A-1B0FC0116EC1}"/>
              </a:ext>
            </a:extLst>
          </p:cNvPr>
          <p:cNvPicPr>
            <a:picLocks noChangeAspect="1"/>
          </p:cNvPicPr>
          <p:nvPr/>
        </p:nvPicPr>
        <p:blipFill>
          <a:blip r:embed="rId4"/>
          <a:stretch>
            <a:fillRect/>
          </a:stretch>
        </p:blipFill>
        <p:spPr>
          <a:xfrm>
            <a:off x="0" y="5691409"/>
            <a:ext cx="1787878" cy="1166591"/>
          </a:xfrm>
          <a:prstGeom prst="rect">
            <a:avLst/>
          </a:prstGeom>
        </p:spPr>
      </p:pic>
    </p:spTree>
    <p:custDataLst>
      <p:tags r:id="rId1"/>
    </p:custDataLst>
    <p:extLst>
      <p:ext uri="{BB962C8B-B14F-4D97-AF65-F5344CB8AC3E}">
        <p14:creationId xmlns:p14="http://schemas.microsoft.com/office/powerpoint/2010/main" val="37215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F6982-286F-4E41-91E1-06718203E79A}"/>
              </a:ext>
            </a:extLst>
          </p:cNvPr>
          <p:cNvSpPr>
            <a:spLocks noGrp="1"/>
          </p:cNvSpPr>
          <p:nvPr>
            <p:ph type="title"/>
          </p:nvPr>
        </p:nvSpPr>
        <p:spPr>
          <a:xfrm>
            <a:off x="879421" y="265090"/>
            <a:ext cx="10972800" cy="1143000"/>
          </a:xfrm>
        </p:spPr>
        <p:txBody>
          <a:bodyPr/>
          <a:lstStyle/>
          <a:p>
            <a:r>
              <a:rPr lang="en-US" dirty="0"/>
              <a:t>ACCESS Products &amp; Resources</a:t>
            </a:r>
          </a:p>
        </p:txBody>
      </p:sp>
      <p:sp>
        <p:nvSpPr>
          <p:cNvPr id="3" name="Content Placeholder 2">
            <a:extLst>
              <a:ext uri="{FF2B5EF4-FFF2-40B4-BE49-F238E27FC236}">
                <a16:creationId xmlns:a16="http://schemas.microsoft.com/office/drawing/2014/main" xmlns="" id="{0DBB9907-A39E-48C2-8BEE-18BD99ECA4EE}"/>
              </a:ext>
            </a:extLst>
          </p:cNvPr>
          <p:cNvSpPr>
            <a:spLocks noGrp="1"/>
          </p:cNvSpPr>
          <p:nvPr>
            <p:ph idx="1"/>
          </p:nvPr>
        </p:nvSpPr>
        <p:spPr>
          <a:xfrm>
            <a:off x="286446" y="1533459"/>
            <a:ext cx="12158751" cy="5057374"/>
          </a:xfrm>
        </p:spPr>
        <p:txBody>
          <a:bodyPr>
            <a:normAutofit/>
          </a:bodyPr>
          <a:lstStyle/>
          <a:p>
            <a:r>
              <a:rPr lang="en-US" dirty="0"/>
              <a:t>User-friendly, linked system for CE process</a:t>
            </a:r>
          </a:p>
          <a:p>
            <a:r>
              <a:rPr lang="en-US" dirty="0"/>
              <a:t>Website</a:t>
            </a:r>
          </a:p>
          <a:p>
            <a:pPr lvl="1"/>
            <a:r>
              <a:rPr lang="en-US" sz="3600" b="1" dirty="0">
                <a:solidFill>
                  <a:srgbClr val="0070C0"/>
                </a:solidFill>
              </a:rPr>
              <a:t>FREE</a:t>
            </a:r>
            <a:r>
              <a:rPr lang="en-US" sz="3200" dirty="0"/>
              <a:t> resources for all</a:t>
            </a:r>
          </a:p>
          <a:p>
            <a:pPr lvl="2"/>
            <a:r>
              <a:rPr lang="en-US" sz="3200" dirty="0"/>
              <a:t>ACCESS Templates &amp; Forms</a:t>
            </a:r>
          </a:p>
          <a:p>
            <a:pPr lvl="2"/>
            <a:r>
              <a:rPr lang="en-US" sz="3200" dirty="0"/>
              <a:t>Information and training videos</a:t>
            </a:r>
          </a:p>
          <a:p>
            <a:pPr lvl="3"/>
            <a:r>
              <a:rPr lang="en-US" sz="3200" dirty="0"/>
              <a:t>For all stakeholders (job seekers, families, VR professionals)</a:t>
            </a:r>
          </a:p>
          <a:p>
            <a:pPr lvl="2"/>
            <a:r>
              <a:rPr lang="en-US" sz="3200" dirty="0"/>
              <a:t>Technical assistance available</a:t>
            </a:r>
          </a:p>
          <a:p>
            <a:pPr lvl="2"/>
            <a:endParaRPr lang="en-US" dirty="0"/>
          </a:p>
          <a:p>
            <a:pPr lvl="2"/>
            <a:endParaRPr lang="en-US" dirty="0"/>
          </a:p>
          <a:p>
            <a:pPr lvl="1"/>
            <a:endParaRPr lang="en-US" dirty="0"/>
          </a:p>
        </p:txBody>
      </p:sp>
      <p:pic>
        <p:nvPicPr>
          <p:cNvPr id="4" name="Picture 3" descr="A close up of a sign&#10;&#10;Description generated with high confidence">
            <a:extLst>
              <a:ext uri="{FF2B5EF4-FFF2-40B4-BE49-F238E27FC236}">
                <a16:creationId xmlns:a16="http://schemas.microsoft.com/office/drawing/2014/main" xmlns="" id="{EC9DF509-C082-4020-977A-1B0FC0116EC1}"/>
              </a:ext>
            </a:extLst>
          </p:cNvPr>
          <p:cNvPicPr>
            <a:picLocks noChangeAspect="1"/>
          </p:cNvPicPr>
          <p:nvPr/>
        </p:nvPicPr>
        <p:blipFill>
          <a:blip r:embed="rId4"/>
          <a:stretch>
            <a:fillRect/>
          </a:stretch>
        </p:blipFill>
        <p:spPr>
          <a:xfrm>
            <a:off x="0" y="5691409"/>
            <a:ext cx="1787878" cy="1166591"/>
          </a:xfrm>
          <a:prstGeom prst="rect">
            <a:avLst/>
          </a:prstGeom>
        </p:spPr>
      </p:pic>
      <p:sp>
        <p:nvSpPr>
          <p:cNvPr id="5" name="TextBox 4"/>
          <p:cNvSpPr txBox="1"/>
          <p:nvPr/>
        </p:nvSpPr>
        <p:spPr>
          <a:xfrm>
            <a:off x="3931920" y="5813039"/>
            <a:ext cx="7543800" cy="923330"/>
          </a:xfrm>
          <a:prstGeom prst="rect">
            <a:avLst/>
          </a:prstGeom>
          <a:noFill/>
        </p:spPr>
        <p:txBody>
          <a:bodyPr wrap="square" rtlCol="0">
            <a:spAutoFit/>
          </a:bodyPr>
          <a:lstStyle/>
          <a:p>
            <a:pPr algn="ctr"/>
            <a:r>
              <a:rPr lang="en-US" dirty="0"/>
              <a:t>Research Team Email Addresses:</a:t>
            </a:r>
          </a:p>
          <a:p>
            <a:pPr algn="ctr"/>
            <a:r>
              <a:rPr lang="en-US" dirty="0" smtClean="0">
                <a:solidFill>
                  <a:srgbClr val="0070C0"/>
                </a:solidFill>
                <a:hlinkClick r:id="rId5">
                  <a:extLst>
                    <a:ext uri="{A12FA001-AC4F-418D-AE19-62706E023703}">
                      <ahyp:hlinkClr xmlns:lc="http://schemas.openxmlformats.org/drawingml/2006/lockedCanvas" xmlns="" xmlns:ahyp="http://schemas.microsoft.com/office/drawing/2018/hyperlinkcolor" val="tx"/>
                    </a:ext>
                  </a:extLst>
                </a:hlinkClick>
              </a:rPr>
              <a:t>smithtj@usf.edu</a:t>
            </a:r>
            <a:endParaRPr lang="en-US" dirty="0">
              <a:solidFill>
                <a:srgbClr val="0070C0"/>
              </a:solidFill>
            </a:endParaRPr>
          </a:p>
          <a:p>
            <a:pPr algn="ctr"/>
            <a:r>
              <a:rPr lang="en-US" dirty="0" smtClean="0">
                <a:solidFill>
                  <a:srgbClr val="0070C0"/>
                </a:solidFill>
                <a:hlinkClick r:id="rId6">
                  <a:extLst>
                    <a:ext uri="{A12FA001-AC4F-418D-AE19-62706E023703}">
                      <ahyp:hlinkClr xmlns:lc="http://schemas.openxmlformats.org/drawingml/2006/lockedCanvas" xmlns="" xmlns:ahyp="http://schemas.microsoft.com/office/drawing/2018/hyperlinkcolor" val="tx"/>
                    </a:ext>
                  </a:extLst>
                </a:hlinkClick>
              </a:rPr>
              <a:t>http</a:t>
            </a:r>
            <a:r>
              <a:rPr lang="en-US" dirty="0">
                <a:solidFill>
                  <a:srgbClr val="0070C0"/>
                </a:solidFill>
                <a:hlinkClick r:id="rId6">
                  <a:extLst>
                    <a:ext uri="{A12FA001-AC4F-418D-AE19-62706E023703}">
                      <ahyp:hlinkClr xmlns:lc="http://schemas.openxmlformats.org/drawingml/2006/lockedCanvas" xmlns="" xmlns:ahyp="http://schemas.microsoft.com/office/drawing/2018/hyperlinkcolor" val="tx"/>
                    </a:ext>
                  </a:extLst>
                </a:hlinkClick>
              </a:rPr>
              <a:t>://www.usf.edu/cbcs/cfs/academics/rmhc</a:t>
            </a:r>
            <a:r>
              <a:rPr lang="en-US" dirty="0">
                <a:solidFill>
                  <a:srgbClr val="0070C0"/>
                </a:solidFill>
              </a:rPr>
              <a:t> </a:t>
            </a:r>
          </a:p>
        </p:txBody>
      </p:sp>
    </p:spTree>
    <p:custDataLst>
      <p:tags r:id="rId1"/>
    </p:custDataLst>
    <p:extLst>
      <p:ext uri="{BB962C8B-B14F-4D97-AF65-F5344CB8AC3E}">
        <p14:creationId xmlns:p14="http://schemas.microsoft.com/office/powerpoint/2010/main" val="52169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Project SEARCH</a:t>
            </a:r>
            <a:endParaRPr lang="en-US" dirty="0"/>
          </a:p>
        </p:txBody>
      </p:sp>
      <p:sp>
        <p:nvSpPr>
          <p:cNvPr id="8" name="Subtitle 7"/>
          <p:cNvSpPr>
            <a:spLocks noGrp="1"/>
          </p:cNvSpPr>
          <p:nvPr>
            <p:ph type="subTitle" idx="1"/>
          </p:nvPr>
        </p:nvSpPr>
        <p:spPr/>
        <p:txBody>
          <a:bodyPr/>
          <a:lstStyle/>
          <a:p>
            <a:r>
              <a:rPr lang="en-US" dirty="0" smtClean="0"/>
              <a:t>Paul </a:t>
            </a:r>
            <a:r>
              <a:rPr lang="en-US" dirty="0" err="1" smtClean="0"/>
              <a:t>Wehman</a:t>
            </a:r>
            <a:r>
              <a:rPr lang="en-US" dirty="0" smtClean="0"/>
              <a:t>, Carol </a:t>
            </a:r>
            <a:r>
              <a:rPr lang="en-US" dirty="0" err="1" smtClean="0"/>
              <a:t>Schall</a:t>
            </a:r>
            <a:r>
              <a:rPr lang="en-US" dirty="0" smtClean="0"/>
              <a:t> and colleagues</a:t>
            </a:r>
          </a:p>
          <a:p>
            <a:r>
              <a:rPr lang="en-US" dirty="0" smtClean="0"/>
              <a:t>Virginia </a:t>
            </a:r>
            <a:r>
              <a:rPr lang="en-US" dirty="0"/>
              <a:t>Commonwealth </a:t>
            </a:r>
            <a:r>
              <a:rPr lang="en-US" dirty="0" smtClean="0"/>
              <a:t>University </a:t>
            </a:r>
            <a:r>
              <a:rPr lang="en-US" dirty="0"/>
              <a:t>Rehabilitation Research and Training </a:t>
            </a:r>
            <a:r>
              <a:rPr lang="en-US" dirty="0" smtClean="0"/>
              <a:t>Center (VCU-RRTC)</a:t>
            </a:r>
            <a:endParaRPr lang="en-US" dirty="0"/>
          </a:p>
        </p:txBody>
      </p:sp>
    </p:spTree>
    <p:extLst>
      <p:ext uri="{BB962C8B-B14F-4D97-AF65-F5344CB8AC3E}">
        <p14:creationId xmlns:p14="http://schemas.microsoft.com/office/powerpoint/2010/main" val="151832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SEARCH Model</a:t>
            </a:r>
            <a:endParaRPr lang="en-US" dirty="0"/>
          </a:p>
        </p:txBody>
      </p:sp>
      <p:sp>
        <p:nvSpPr>
          <p:cNvPr id="3" name="Content Placeholder 2"/>
          <p:cNvSpPr>
            <a:spLocks noGrp="1"/>
          </p:cNvSpPr>
          <p:nvPr>
            <p:ph idx="1"/>
          </p:nvPr>
        </p:nvSpPr>
        <p:spPr>
          <a:xfrm>
            <a:off x="394855" y="1828800"/>
            <a:ext cx="10501745" cy="4343400"/>
          </a:xfrm>
        </p:spPr>
        <p:txBody>
          <a:bodyPr>
            <a:normAutofit fontScale="62500" lnSpcReduction="20000"/>
          </a:bodyPr>
          <a:lstStyle/>
          <a:p>
            <a:pPr marL="0" indent="0">
              <a:buNone/>
            </a:pPr>
            <a:endParaRPr lang="en-US" dirty="0" smtClean="0"/>
          </a:p>
          <a:p>
            <a:r>
              <a:rPr lang="en-US" dirty="0"/>
              <a:t>Project SEARCH is a transition-to-work </a:t>
            </a:r>
            <a:r>
              <a:rPr lang="en-US" dirty="0" smtClean="0"/>
              <a:t>internship program </a:t>
            </a:r>
            <a:r>
              <a:rPr lang="en-US" dirty="0"/>
              <a:t>that uses an SE approach to assist </a:t>
            </a:r>
            <a:r>
              <a:rPr lang="en-US" dirty="0" smtClean="0"/>
              <a:t>youth and </a:t>
            </a:r>
            <a:r>
              <a:rPr lang="en-US" dirty="0"/>
              <a:t>young adults with developmental disabilities </a:t>
            </a:r>
            <a:r>
              <a:rPr lang="en-US" dirty="0" smtClean="0"/>
              <a:t>acquire vocational skills It utilizes </a:t>
            </a:r>
            <a:r>
              <a:rPr lang="en-US" dirty="0"/>
              <a:t>a series of internship rotations in various work </a:t>
            </a:r>
            <a:r>
              <a:rPr lang="en-US" dirty="0" smtClean="0"/>
              <a:t>settings to </a:t>
            </a:r>
            <a:r>
              <a:rPr lang="en-US" dirty="0"/>
              <a:t>help the student obtain job experience and </a:t>
            </a:r>
            <a:r>
              <a:rPr lang="en-US" dirty="0" smtClean="0"/>
              <a:t>determine job </a:t>
            </a:r>
            <a:r>
              <a:rPr lang="en-US" dirty="0"/>
              <a:t>preferences</a:t>
            </a:r>
            <a:r>
              <a:rPr lang="en-US" dirty="0" smtClean="0"/>
              <a:t>.</a:t>
            </a:r>
          </a:p>
          <a:p>
            <a:r>
              <a:rPr lang="en-US" dirty="0" smtClean="0"/>
              <a:t>It assumes </a:t>
            </a:r>
            <a:r>
              <a:rPr lang="en-US" dirty="0"/>
              <a:t>a close partnership </a:t>
            </a:r>
            <a:r>
              <a:rPr lang="en-US" dirty="0" smtClean="0"/>
              <a:t>with the </a:t>
            </a:r>
            <a:r>
              <a:rPr lang="en-US" dirty="0"/>
              <a:t>business by ensuring that internship work is </a:t>
            </a:r>
            <a:r>
              <a:rPr lang="en-US" dirty="0" smtClean="0"/>
              <a:t>meaningful and </a:t>
            </a:r>
            <a:r>
              <a:rPr lang="en-US" dirty="0"/>
              <a:t>productive, benefiting both the student and </a:t>
            </a:r>
            <a:r>
              <a:rPr lang="en-US" dirty="0" smtClean="0"/>
              <a:t>the business.</a:t>
            </a:r>
          </a:p>
          <a:p>
            <a:r>
              <a:rPr lang="en-US" dirty="0"/>
              <a:t>The program has been reported to </a:t>
            </a:r>
            <a:r>
              <a:rPr lang="en-US" dirty="0" smtClean="0"/>
              <a:t>serve individuals </a:t>
            </a:r>
            <a:r>
              <a:rPr lang="en-US" dirty="0"/>
              <a:t>with a wide variety of disabilities </a:t>
            </a:r>
            <a:r>
              <a:rPr lang="en-US" b="1" dirty="0" smtClean="0"/>
              <a:t>including autism </a:t>
            </a:r>
            <a:r>
              <a:rPr lang="en-US" b="1" dirty="0"/>
              <a:t>spectrum</a:t>
            </a:r>
            <a:r>
              <a:rPr lang="en-US" dirty="0"/>
              <a:t>, blind/visually impaired, </a:t>
            </a:r>
            <a:r>
              <a:rPr lang="en-US" dirty="0" smtClean="0"/>
              <a:t>deaf/hearing impaired</a:t>
            </a:r>
            <a:r>
              <a:rPr lang="en-US" dirty="0"/>
              <a:t>, emotional disturbance, mild, moderate, </a:t>
            </a:r>
            <a:r>
              <a:rPr lang="en-US" dirty="0" smtClean="0"/>
              <a:t>severe and </a:t>
            </a:r>
            <a:r>
              <a:rPr lang="en-US" dirty="0"/>
              <a:t>profound intellectual disabilities, learning </a:t>
            </a:r>
            <a:r>
              <a:rPr lang="en-US" dirty="0" smtClean="0"/>
              <a:t>disabilities, multiple </a:t>
            </a:r>
            <a:r>
              <a:rPr lang="en-US" dirty="0"/>
              <a:t>disabilities, orthopedic impairment, other </a:t>
            </a:r>
            <a:r>
              <a:rPr lang="en-US" dirty="0" smtClean="0"/>
              <a:t>health impairment</a:t>
            </a:r>
            <a:r>
              <a:rPr lang="en-US" dirty="0"/>
              <a:t>, speech or language impairment, and </a:t>
            </a:r>
            <a:r>
              <a:rPr lang="en-US" dirty="0" smtClean="0"/>
              <a:t>traumatic brain </a:t>
            </a:r>
            <a:r>
              <a:rPr lang="en-US" dirty="0"/>
              <a:t>injury</a:t>
            </a:r>
            <a:endParaRPr lang="en-US" dirty="0" smtClean="0">
              <a:hlinkClick r:id="rId3"/>
            </a:endParaRPr>
          </a:p>
          <a:p>
            <a:endParaRPr lang="en-US" dirty="0">
              <a:hlinkClick r:id="rId3"/>
            </a:endParaRPr>
          </a:p>
          <a:p>
            <a:endParaRPr lang="en-US" dirty="0" smtClean="0">
              <a:hlinkClick r:id="rId3"/>
            </a:endParaRPr>
          </a:p>
          <a:p>
            <a:endParaRPr lang="en-US" dirty="0">
              <a:hlinkClick r:id="rId3"/>
            </a:endParaRPr>
          </a:p>
          <a:p>
            <a:endParaRPr lang="en-US" dirty="0" smtClean="0">
              <a:hlinkClick r:id="rId3"/>
            </a:endParaRPr>
          </a:p>
          <a:p>
            <a:r>
              <a:rPr lang="en-US" dirty="0" smtClean="0">
                <a:hlinkClick r:id="rId3"/>
              </a:rPr>
              <a:t>Go to for more information and attend this webcast: http</a:t>
            </a:r>
            <a:r>
              <a:rPr lang="en-US" dirty="0">
                <a:hlinkClick r:id="rId3"/>
              </a:rPr>
              <a:t>://autism.sedl.org/index.php/webcasts/122-webcast-11</a:t>
            </a:r>
            <a:endParaRPr lang="en-US" dirty="0"/>
          </a:p>
        </p:txBody>
      </p:sp>
    </p:spTree>
    <p:extLst>
      <p:ext uri="{BB962C8B-B14F-4D97-AF65-F5344CB8AC3E}">
        <p14:creationId xmlns:p14="http://schemas.microsoft.com/office/powerpoint/2010/main" val="395701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Project SEARCH Plus ASD Supports</a:t>
            </a:r>
            <a:endParaRPr lang="en-US" dirty="0"/>
          </a:p>
        </p:txBody>
      </p:sp>
      <p:sp>
        <p:nvSpPr>
          <p:cNvPr id="3" name="Content Placeholder 2"/>
          <p:cNvSpPr>
            <a:spLocks noGrp="1"/>
          </p:cNvSpPr>
          <p:nvPr>
            <p:ph idx="1"/>
          </p:nvPr>
        </p:nvSpPr>
        <p:spPr>
          <a:xfrm>
            <a:off x="408709" y="1828800"/>
            <a:ext cx="10487891" cy="4343400"/>
          </a:xfrm>
        </p:spPr>
        <p:txBody>
          <a:bodyPr>
            <a:normAutofit fontScale="92500" lnSpcReduction="20000"/>
          </a:bodyPr>
          <a:lstStyle/>
          <a:p>
            <a:pPr marL="0" indent="0">
              <a:buNone/>
            </a:pPr>
            <a:r>
              <a:rPr lang="en-US" dirty="0" smtClean="0"/>
              <a:t>Information from publication </a:t>
            </a:r>
          </a:p>
          <a:p>
            <a:pPr marL="0" indent="0">
              <a:buNone/>
            </a:pPr>
            <a:r>
              <a:rPr lang="en-US" dirty="0" smtClean="0"/>
              <a:t>Project SEARCH </a:t>
            </a:r>
            <a:r>
              <a:rPr lang="en-US" dirty="0"/>
              <a:t>plus ASD Supports (PS + ASD) provides </a:t>
            </a:r>
            <a:r>
              <a:rPr lang="en-US" dirty="0" smtClean="0"/>
              <a:t>specific techniques </a:t>
            </a:r>
            <a:r>
              <a:rPr lang="en-US" dirty="0"/>
              <a:t>to meet the needs of youth with </a:t>
            </a:r>
            <a:r>
              <a:rPr lang="en-US" dirty="0" smtClean="0"/>
              <a:t>ASD</a:t>
            </a:r>
          </a:p>
          <a:p>
            <a:pPr marL="0" indent="0">
              <a:buNone/>
            </a:pPr>
            <a:r>
              <a:rPr lang="en-US" dirty="0" smtClean="0"/>
              <a:t>New supports include:</a:t>
            </a:r>
          </a:p>
          <a:p>
            <a:pPr marL="457200" indent="-457200">
              <a:buAutoNum type="arabicPeriod"/>
            </a:pPr>
            <a:r>
              <a:rPr lang="en-US" dirty="0" smtClean="0"/>
              <a:t>social </a:t>
            </a:r>
            <a:r>
              <a:rPr lang="en-US" dirty="0"/>
              <a:t>communication </a:t>
            </a:r>
            <a:r>
              <a:rPr lang="en-US" dirty="0" smtClean="0"/>
              <a:t>training</a:t>
            </a:r>
          </a:p>
          <a:p>
            <a:pPr marL="457200" indent="-457200">
              <a:buAutoNum type="arabicPeriod"/>
            </a:pPr>
            <a:r>
              <a:rPr lang="en-US" dirty="0"/>
              <a:t>provision of visual </a:t>
            </a:r>
            <a:r>
              <a:rPr lang="en-US" dirty="0" smtClean="0"/>
              <a:t>cues</a:t>
            </a:r>
          </a:p>
          <a:p>
            <a:pPr marL="457200" indent="-457200">
              <a:buAutoNum type="arabicPeriod"/>
            </a:pPr>
            <a:r>
              <a:rPr lang="en-US" dirty="0"/>
              <a:t>behavior support and self-regulation </a:t>
            </a:r>
            <a:r>
              <a:rPr lang="en-US" dirty="0" smtClean="0"/>
              <a:t>strategies</a:t>
            </a:r>
          </a:p>
          <a:p>
            <a:pPr marL="0" indent="0">
              <a:buNone/>
            </a:pPr>
            <a:r>
              <a:rPr lang="en-US" dirty="0" smtClean="0"/>
              <a:t>As reported by </a:t>
            </a:r>
            <a:r>
              <a:rPr lang="en-US" dirty="0" err="1" smtClean="0"/>
              <a:t>Wehman</a:t>
            </a:r>
            <a:r>
              <a:rPr lang="en-US" dirty="0" smtClean="0"/>
              <a:t> et al 2020, “one </a:t>
            </a:r>
            <a:r>
              <a:rPr lang="en-US" dirty="0"/>
              <a:t>of the essential hallmarks of the PS + ASD model is </a:t>
            </a:r>
            <a:r>
              <a:rPr lang="en-US" dirty="0" smtClean="0"/>
              <a:t>the braided </a:t>
            </a:r>
            <a:r>
              <a:rPr lang="en-US" dirty="0"/>
              <a:t>provision of services by educational and adult </a:t>
            </a:r>
            <a:r>
              <a:rPr lang="en-US" dirty="0" smtClean="0"/>
              <a:t>services agencies simultaneously.”</a:t>
            </a:r>
          </a:p>
          <a:p>
            <a:pPr marL="0" indent="0">
              <a:buNone/>
            </a:pPr>
            <a:r>
              <a:rPr lang="en-US" dirty="0" smtClean="0"/>
              <a:t>References include </a:t>
            </a:r>
            <a:r>
              <a:rPr lang="en-US" dirty="0" err="1" smtClean="0"/>
              <a:t>Schall</a:t>
            </a:r>
            <a:r>
              <a:rPr lang="en-US" dirty="0" smtClean="0"/>
              <a:t> </a:t>
            </a:r>
            <a:r>
              <a:rPr lang="en-US" dirty="0"/>
              <a:t>et al. </a:t>
            </a:r>
            <a:r>
              <a:rPr lang="en-US" dirty="0" smtClean="0"/>
              <a:t>2015; </a:t>
            </a:r>
            <a:r>
              <a:rPr lang="en-US" dirty="0" err="1"/>
              <a:t>Wehman</a:t>
            </a:r>
            <a:r>
              <a:rPr lang="en-US" dirty="0"/>
              <a:t> et al. </a:t>
            </a:r>
            <a:r>
              <a:rPr lang="en-US" dirty="0" smtClean="0"/>
              <a:t>2017; </a:t>
            </a:r>
            <a:r>
              <a:rPr lang="en-US" dirty="0" err="1" smtClean="0"/>
              <a:t>Wehman</a:t>
            </a:r>
            <a:r>
              <a:rPr lang="en-US" dirty="0" smtClean="0"/>
              <a:t> et al. 2020 </a:t>
            </a:r>
            <a:endParaRPr lang="en-US" dirty="0"/>
          </a:p>
        </p:txBody>
      </p:sp>
    </p:spTree>
    <p:extLst>
      <p:ext uri="{BB962C8B-B14F-4D97-AF65-F5344CB8AC3E}">
        <p14:creationId xmlns:p14="http://schemas.microsoft.com/office/powerpoint/2010/main" val="202084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Shocking News About Autistic Population Employment</a:t>
            </a:r>
            <a:endParaRPr lang="en-US" dirty="0"/>
          </a:p>
        </p:txBody>
      </p:sp>
      <p:pic>
        <p:nvPicPr>
          <p:cNvPr id="26627" name="Picture 3" descr="This table reports that only 16% of autistic adults are in full-time paid work. This has not improved in almost a decade.  On image shows 4 people figures colored in and 21 figures not colored in to indicate 4 out of 25 people worked in 2007. The second image shows the exact same indicating 4 our of 25 people worked in 2016. " title="Table of autistic adults working prevalan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6540" y="1684020"/>
            <a:ext cx="10972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Program Elements</a:t>
            </a:r>
            <a:endParaRPr lang="en-US" dirty="0"/>
          </a:p>
        </p:txBody>
      </p:sp>
      <p:sp>
        <p:nvSpPr>
          <p:cNvPr id="3" name="Content Placeholder 2"/>
          <p:cNvSpPr>
            <a:spLocks noGrp="1"/>
          </p:cNvSpPr>
          <p:nvPr>
            <p:ph idx="1"/>
          </p:nvPr>
        </p:nvSpPr>
        <p:spPr>
          <a:xfrm>
            <a:off x="408709" y="1828800"/>
            <a:ext cx="10487891" cy="4343400"/>
          </a:xfrm>
        </p:spPr>
        <p:txBody>
          <a:bodyPr/>
          <a:lstStyle/>
          <a:p>
            <a:pPr marL="0" indent="0">
              <a:buNone/>
            </a:pPr>
            <a:r>
              <a:rPr lang="en-US" dirty="0" smtClean="0"/>
              <a:t>Many supports are in place in preparation for “graduation” and transitioning to employment.</a:t>
            </a:r>
          </a:p>
          <a:p>
            <a:r>
              <a:rPr lang="en-US" dirty="0" smtClean="0"/>
              <a:t>Define the criteria for job</a:t>
            </a:r>
          </a:p>
          <a:p>
            <a:r>
              <a:rPr lang="en-US" dirty="0" smtClean="0"/>
              <a:t>Develop a strategic plan for employment</a:t>
            </a:r>
          </a:p>
          <a:p>
            <a:r>
              <a:rPr lang="en-US" dirty="0" smtClean="0"/>
              <a:t>Develop </a:t>
            </a:r>
            <a:r>
              <a:rPr lang="en-US" dirty="0"/>
              <a:t>specialized job seeking </a:t>
            </a:r>
            <a:r>
              <a:rPr lang="en-US" dirty="0" smtClean="0"/>
              <a:t>modifications</a:t>
            </a:r>
          </a:p>
          <a:p>
            <a:r>
              <a:rPr lang="en-US" dirty="0" smtClean="0"/>
              <a:t>Maintain continuity of team</a:t>
            </a:r>
          </a:p>
          <a:p>
            <a:r>
              <a:rPr lang="en-US" dirty="0" smtClean="0"/>
              <a:t>Launch directly into job development post graduation</a:t>
            </a:r>
            <a:endParaRPr lang="en-US" dirty="0"/>
          </a:p>
        </p:txBody>
      </p:sp>
    </p:spTree>
    <p:extLst>
      <p:ext uri="{BB962C8B-B14F-4D97-AF65-F5344CB8AC3E}">
        <p14:creationId xmlns:p14="http://schemas.microsoft.com/office/powerpoint/2010/main" val="41111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RCT Study findings</a:t>
            </a:r>
            <a:endParaRPr lang="en-US" dirty="0"/>
          </a:p>
        </p:txBody>
      </p:sp>
      <p:sp>
        <p:nvSpPr>
          <p:cNvPr id="3" name="Content Placeholder 2"/>
          <p:cNvSpPr>
            <a:spLocks noGrp="1"/>
          </p:cNvSpPr>
          <p:nvPr>
            <p:ph idx="1"/>
          </p:nvPr>
        </p:nvSpPr>
        <p:spPr>
          <a:xfrm>
            <a:off x="110837" y="1828800"/>
            <a:ext cx="10785764" cy="4343400"/>
          </a:xfrm>
        </p:spPr>
        <p:txBody>
          <a:bodyPr>
            <a:normAutofit fontScale="92500" lnSpcReduction="10000"/>
          </a:bodyPr>
          <a:lstStyle/>
          <a:p>
            <a:pPr marL="0" indent="0">
              <a:buNone/>
            </a:pPr>
            <a:r>
              <a:rPr lang="en-US" dirty="0" smtClean="0"/>
              <a:t>Large multi-site randomized clinical trial (RCT), across 4 school districts and community hospital settings</a:t>
            </a:r>
          </a:p>
          <a:p>
            <a:pPr marL="0" indent="0">
              <a:buNone/>
            </a:pPr>
            <a:r>
              <a:rPr lang="en-US" dirty="0" smtClean="0"/>
              <a:t>Sample could be considered “moderately impaired” within range of mild to moderate</a:t>
            </a:r>
          </a:p>
          <a:p>
            <a:pPr marL="0" indent="0">
              <a:buNone/>
            </a:pPr>
            <a:r>
              <a:rPr lang="en-US" dirty="0" smtClean="0"/>
              <a:t>Findings:</a:t>
            </a:r>
          </a:p>
          <a:p>
            <a:r>
              <a:rPr lang="en-US" dirty="0"/>
              <a:t>At graduation, 32% </a:t>
            </a:r>
            <a:r>
              <a:rPr lang="en-US" dirty="0" smtClean="0"/>
              <a:t>(</a:t>
            </a:r>
            <a:r>
              <a:rPr lang="en-US" dirty="0"/>
              <a:t>25/79</a:t>
            </a:r>
            <a:r>
              <a:rPr lang="en-US" dirty="0" smtClean="0"/>
              <a:t>) intervention vs 5</a:t>
            </a:r>
            <a:r>
              <a:rPr lang="en-US" dirty="0"/>
              <a:t>% (2/42) </a:t>
            </a:r>
            <a:r>
              <a:rPr lang="en-US" dirty="0" smtClean="0"/>
              <a:t>control were employed</a:t>
            </a:r>
          </a:p>
          <a:p>
            <a:r>
              <a:rPr lang="en-US" dirty="0"/>
              <a:t>At follow-up, 73% (58/79</a:t>
            </a:r>
            <a:r>
              <a:rPr lang="en-US" dirty="0" smtClean="0"/>
              <a:t>) intervention vs </a:t>
            </a:r>
            <a:r>
              <a:rPr lang="en-US" dirty="0"/>
              <a:t>17% (4/24</a:t>
            </a:r>
            <a:r>
              <a:rPr lang="en-US" dirty="0" smtClean="0"/>
              <a:t>) control were employed</a:t>
            </a:r>
          </a:p>
          <a:p>
            <a:r>
              <a:rPr lang="en-US" dirty="0" smtClean="0"/>
              <a:t>At graduation, average 19.36 </a:t>
            </a:r>
            <a:r>
              <a:rPr lang="en-US" dirty="0"/>
              <a:t>h per week (SD = </a:t>
            </a:r>
            <a:r>
              <a:rPr lang="en-US" dirty="0" smtClean="0"/>
              <a:t>6.7), hourly </a:t>
            </a:r>
            <a:r>
              <a:rPr lang="en-US" dirty="0"/>
              <a:t>wage of $9.61 per hour (SD = 1.48). </a:t>
            </a:r>
          </a:p>
          <a:p>
            <a:r>
              <a:rPr lang="en-US" dirty="0"/>
              <a:t>A</a:t>
            </a:r>
            <a:r>
              <a:rPr lang="en-US" dirty="0" smtClean="0"/>
              <a:t>t </a:t>
            </a:r>
            <a:r>
              <a:rPr lang="en-US" dirty="0"/>
              <a:t>1-year follow-up, </a:t>
            </a:r>
            <a:r>
              <a:rPr lang="en-US" dirty="0" smtClean="0"/>
              <a:t>average </a:t>
            </a:r>
            <a:r>
              <a:rPr lang="en-US" dirty="0"/>
              <a:t>of 21.2 h per week (SD = </a:t>
            </a:r>
            <a:r>
              <a:rPr lang="en-US" dirty="0" smtClean="0"/>
              <a:t>9.7), hourly </a:t>
            </a:r>
            <a:r>
              <a:rPr lang="en-US" dirty="0"/>
              <a:t>wage of $9.67 per hour (SD = 1.55</a:t>
            </a:r>
            <a:r>
              <a:rPr lang="en-US" dirty="0" smtClean="0"/>
              <a:t>). </a:t>
            </a:r>
            <a:endParaRPr lang="en-US" dirty="0"/>
          </a:p>
        </p:txBody>
      </p:sp>
    </p:spTree>
    <p:extLst>
      <p:ext uri="{BB962C8B-B14F-4D97-AF65-F5344CB8AC3E}">
        <p14:creationId xmlns:p14="http://schemas.microsoft.com/office/powerpoint/2010/main" val="312027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Jobs</a:t>
            </a:r>
            <a:br>
              <a:rPr lang="en-US" dirty="0"/>
            </a:br>
            <a:endParaRPr lang="en-US" dirty="0"/>
          </a:p>
        </p:txBody>
      </p:sp>
      <p:graphicFrame>
        <p:nvGraphicFramePr>
          <p:cNvPr id="4" name="Table 3" descr="This table lists the types of jobs the participants in the intervention group obtained and the types of the control group. It also indicates the number of participants per job.&#10;&#10;The intervention jobs were the following:&#10;health care with 26 participants&#10;food service with 15 participants&#10;retail with 9 participants&#10; hosptiatlity with 7 participants&#10;distributor with 5 participants&#10;manufacturer/supplier with 3 participants&#10;entertainment with 2 participants&#10;sports/recreation with 2 participants&#10;education with 1 participant&#10;facilities management with 1 participant&#10;transportation with 1 participant&#10;&#10;The control group jobs were&#10;foodservice with 2 participants&#10;landscaping with 2 participants" title="Table of types of jobs"/>
          <p:cNvGraphicFramePr>
            <a:graphicFrameLocks noGrp="1"/>
          </p:cNvGraphicFramePr>
          <p:nvPr>
            <p:extLst>
              <p:ext uri="{D42A27DB-BD31-4B8C-83A1-F6EECF244321}">
                <p14:modId xmlns:p14="http://schemas.microsoft.com/office/powerpoint/2010/main" val="4186279327"/>
              </p:ext>
            </p:extLst>
          </p:nvPr>
        </p:nvGraphicFramePr>
        <p:xfrm>
          <a:off x="168564" y="1052944"/>
          <a:ext cx="8130309" cy="4445000"/>
        </p:xfrm>
        <a:graphic>
          <a:graphicData uri="http://schemas.openxmlformats.org/drawingml/2006/table">
            <a:tbl>
              <a:tblPr firstRow="1" bandRow="1">
                <a:tableStyleId>{5C22544A-7EE6-4342-B048-85BDC9FD1C3A}</a:tableStyleId>
              </a:tblPr>
              <a:tblGrid>
                <a:gridCol w="2564148"/>
                <a:gridCol w="1666106"/>
                <a:gridCol w="1683328"/>
                <a:gridCol w="2216727"/>
              </a:tblGrid>
              <a:tr h="342359">
                <a:tc>
                  <a:txBody>
                    <a:bodyPr/>
                    <a:lstStyle/>
                    <a:p>
                      <a:r>
                        <a:rPr lang="en-US" dirty="0" smtClean="0"/>
                        <a:t>Intervention</a:t>
                      </a:r>
                      <a:endParaRPr lang="en-US" dirty="0"/>
                    </a:p>
                  </a:txBody>
                  <a:tcPr/>
                </a:tc>
                <a:tc>
                  <a:txBody>
                    <a:bodyPr/>
                    <a:lstStyle/>
                    <a:p>
                      <a:r>
                        <a:rPr lang="en-US" dirty="0" smtClean="0"/>
                        <a:t># participants</a:t>
                      </a:r>
                      <a:endParaRPr lang="en-US" dirty="0"/>
                    </a:p>
                  </a:txBody>
                  <a:tcPr/>
                </a:tc>
                <a:tc>
                  <a:txBody>
                    <a:bodyPr/>
                    <a:lstStyle/>
                    <a:p>
                      <a:r>
                        <a:rPr lang="en-US" dirty="0" smtClean="0"/>
                        <a:t>Control</a:t>
                      </a:r>
                      <a:endParaRPr lang="en-US" dirty="0"/>
                    </a:p>
                  </a:txBody>
                  <a:tcPr/>
                </a:tc>
                <a:tc>
                  <a:txBody>
                    <a:bodyPr/>
                    <a:lstStyle/>
                    <a:p>
                      <a:r>
                        <a:rPr lang="en-US" dirty="0" smtClean="0"/>
                        <a:t># participants</a:t>
                      </a:r>
                      <a:endParaRPr lang="en-US" dirty="0"/>
                    </a:p>
                  </a:txBody>
                  <a:tcPr/>
                </a:tc>
              </a:tr>
              <a:tr h="370840">
                <a:tc>
                  <a:txBody>
                    <a:bodyPr/>
                    <a:lstStyle/>
                    <a:p>
                      <a:r>
                        <a:rPr lang="en-US" dirty="0" smtClean="0"/>
                        <a:t>Healthcare</a:t>
                      </a:r>
                      <a:endParaRPr lang="en-US" dirty="0"/>
                    </a:p>
                  </a:txBody>
                  <a:tcPr/>
                </a:tc>
                <a:tc>
                  <a:txBody>
                    <a:bodyPr/>
                    <a:lstStyle/>
                    <a:p>
                      <a:r>
                        <a:rPr lang="en-US" dirty="0" smtClean="0"/>
                        <a:t>26</a:t>
                      </a:r>
                      <a:endParaRPr lang="en-US" dirty="0"/>
                    </a:p>
                  </a:txBody>
                  <a:tcPr/>
                </a:tc>
                <a:tc>
                  <a:txBody>
                    <a:bodyPr/>
                    <a:lstStyle/>
                    <a:p>
                      <a:r>
                        <a:rPr lang="en-US" sz="1800" b="0" i="0" u="none" strike="noStrike" kern="1200" baseline="0" dirty="0" smtClean="0">
                          <a:solidFill>
                            <a:schemeClr val="dk1"/>
                          </a:solidFill>
                          <a:latin typeface="+mn-lt"/>
                          <a:ea typeface="+mn-ea"/>
                          <a:cs typeface="+mn-cs"/>
                        </a:rPr>
                        <a:t>Foodservice</a:t>
                      </a:r>
                      <a:endParaRPr lang="en-US" dirty="0"/>
                    </a:p>
                  </a:txBody>
                  <a:tcPr/>
                </a:tc>
                <a:tc>
                  <a:txBody>
                    <a:bodyPr/>
                    <a:lstStyle/>
                    <a:p>
                      <a:r>
                        <a:rPr lang="en-US" dirty="0" smtClean="0"/>
                        <a:t>2</a:t>
                      </a:r>
                      <a:endParaRPr lang="en-US" dirty="0"/>
                    </a:p>
                  </a:txBody>
                  <a:tcPr/>
                </a:tc>
              </a:tr>
              <a:tr h="370840">
                <a:tc>
                  <a:txBody>
                    <a:bodyPr/>
                    <a:lstStyle/>
                    <a:p>
                      <a:r>
                        <a:rPr lang="en-US" dirty="0" smtClean="0"/>
                        <a:t>Food Service</a:t>
                      </a:r>
                      <a:endParaRPr lang="en-US" dirty="0"/>
                    </a:p>
                  </a:txBody>
                  <a:tcPr/>
                </a:tc>
                <a:tc>
                  <a:txBody>
                    <a:bodyPr/>
                    <a:lstStyle/>
                    <a:p>
                      <a:r>
                        <a:rPr lang="en-US" dirty="0" smtClean="0"/>
                        <a:t>15</a:t>
                      </a:r>
                      <a:endParaRPr lang="en-US" dirty="0"/>
                    </a:p>
                  </a:txBody>
                  <a:tcPr/>
                </a:tc>
                <a:tc>
                  <a:txBody>
                    <a:bodyPr/>
                    <a:lstStyle/>
                    <a:p>
                      <a:r>
                        <a:rPr lang="en-US" sz="1800" b="0" i="0" u="none" strike="noStrike" kern="1200" baseline="0" dirty="0" smtClean="0">
                          <a:solidFill>
                            <a:schemeClr val="dk1"/>
                          </a:solidFill>
                          <a:latin typeface="+mn-lt"/>
                          <a:ea typeface="+mn-ea"/>
                          <a:cs typeface="+mn-cs"/>
                        </a:rPr>
                        <a:t>Landscaping</a:t>
                      </a:r>
                      <a:endParaRPr lang="en-US" dirty="0"/>
                    </a:p>
                  </a:txBody>
                  <a:tcPr/>
                </a:tc>
                <a:tc>
                  <a:txBody>
                    <a:bodyPr/>
                    <a:lstStyle/>
                    <a:p>
                      <a:r>
                        <a:rPr lang="en-US" dirty="0" smtClean="0"/>
                        <a:t>2</a:t>
                      </a:r>
                      <a:endParaRPr lang="en-US" dirty="0"/>
                    </a:p>
                  </a:txBody>
                  <a:tcPr/>
                </a:tc>
              </a:tr>
              <a:tr h="370840">
                <a:tc>
                  <a:txBody>
                    <a:bodyPr/>
                    <a:lstStyle/>
                    <a:p>
                      <a:r>
                        <a:rPr lang="en-US" dirty="0" smtClean="0"/>
                        <a:t>Retail</a:t>
                      </a:r>
                      <a:endParaRPr lang="en-US" dirty="0"/>
                    </a:p>
                  </a:txBody>
                  <a:tcPr/>
                </a:tc>
                <a:tc>
                  <a:txBody>
                    <a:bodyPr/>
                    <a:lstStyle/>
                    <a:p>
                      <a:r>
                        <a:rPr lang="en-US" dirty="0" smtClean="0"/>
                        <a:t>9</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Hospitality</a:t>
                      </a:r>
                      <a:endParaRPr lang="en-US" dirty="0"/>
                    </a:p>
                  </a:txBody>
                  <a:tcPr/>
                </a:tc>
                <a:tc>
                  <a:txBody>
                    <a:bodyPr/>
                    <a:lstStyle/>
                    <a:p>
                      <a:r>
                        <a:rPr lang="en-US" dirty="0" smtClean="0"/>
                        <a:t>7</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Distributor</a:t>
                      </a:r>
                      <a:endParaRPr lang="en-US" dirty="0"/>
                    </a:p>
                  </a:txBody>
                  <a:tcPr/>
                </a:tc>
                <a:tc>
                  <a:txBody>
                    <a:bodyPr/>
                    <a:lstStyle/>
                    <a:p>
                      <a:r>
                        <a:rPr lang="en-US" dirty="0" smtClean="0"/>
                        <a:t>5</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Manufacturer/supplier</a:t>
                      </a:r>
                      <a:endParaRPr lang="en-US" dirty="0"/>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Entertainment</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Sports/Recreation</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Education</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Facilities Management</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Transportation</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6" name="Table 5" descr="this table provides information on the 15 participants who did not obtain employment by 1 year follow up.&#10;First row says 6 participants gain employment after 1 year follow up&#10;Second row says 3 participants decided to no pursue employment&#10;Third row says 6 participants did not complete the intervention.&#10;" title="Table of participants who did not gain employment by 1 year folow up "/>
          <p:cNvGraphicFramePr>
            <a:graphicFrameLocks noGrp="1"/>
          </p:cNvGraphicFramePr>
          <p:nvPr>
            <p:extLst>
              <p:ext uri="{D42A27DB-BD31-4B8C-83A1-F6EECF244321}">
                <p14:modId xmlns:p14="http://schemas.microsoft.com/office/powerpoint/2010/main" val="2223235232"/>
              </p:ext>
            </p:extLst>
          </p:nvPr>
        </p:nvGraphicFramePr>
        <p:xfrm>
          <a:off x="4886036" y="4493953"/>
          <a:ext cx="6336145" cy="2194560"/>
        </p:xfrm>
        <a:graphic>
          <a:graphicData uri="http://schemas.openxmlformats.org/drawingml/2006/table">
            <a:tbl>
              <a:tblPr firstRow="1" bandRow="1">
                <a:tableStyleId>{5C22544A-7EE6-4342-B048-85BDC9FD1C3A}</a:tableStyleId>
              </a:tblPr>
              <a:tblGrid>
                <a:gridCol w="5802745"/>
                <a:gridCol w="533400"/>
              </a:tblGrid>
              <a:tr h="0">
                <a:tc>
                  <a:txBody>
                    <a:bodyPr/>
                    <a:lstStyle/>
                    <a:p>
                      <a:r>
                        <a:rPr lang="en-US" sz="1800" b="0" i="0" u="none" strike="noStrike" kern="1200" baseline="0" dirty="0" smtClean="0">
                          <a:solidFill>
                            <a:schemeClr val="lt1"/>
                          </a:solidFill>
                          <a:latin typeface="+mn-lt"/>
                          <a:ea typeface="+mn-ea"/>
                          <a:cs typeface="+mn-cs"/>
                        </a:rPr>
                        <a:t>Did not gain employment by 1-year follow-up</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lt1"/>
                          </a:solidFill>
                          <a:latin typeface="+mn-lt"/>
                          <a:ea typeface="+mn-ea"/>
                          <a:cs typeface="+mn-cs"/>
                        </a:rPr>
                        <a:t>15</a:t>
                      </a:r>
                    </a:p>
                    <a:p>
                      <a:endParaRPr lang="en-US" dirty="0"/>
                    </a:p>
                  </a:txBody>
                  <a:tcPr/>
                </a:tc>
              </a:tr>
              <a:tr h="344363">
                <a:tc>
                  <a:txBody>
                    <a:bodyPr/>
                    <a:lstStyle/>
                    <a:p>
                      <a:r>
                        <a:rPr lang="en-US" sz="1400" b="0" i="0" u="none" strike="noStrike" kern="1200" baseline="0" dirty="0" smtClean="0">
                          <a:solidFill>
                            <a:schemeClr val="accent1"/>
                          </a:solidFill>
                          <a:latin typeface="+mn-lt"/>
                          <a:ea typeface="+mn-ea"/>
                          <a:cs typeface="+mn-cs"/>
                        </a:rPr>
                        <a:t>Gained employment after 1-year follow-up</a:t>
                      </a:r>
                    </a:p>
                    <a:p>
                      <a:endParaRPr lang="en-US" sz="1400" dirty="0">
                        <a:solidFill>
                          <a:schemeClr val="accent1"/>
                        </a:solidFill>
                      </a:endParaRPr>
                    </a:p>
                  </a:txBody>
                  <a:tcPr/>
                </a:tc>
                <a:tc>
                  <a:txBody>
                    <a:bodyPr/>
                    <a:lstStyle/>
                    <a:p>
                      <a:r>
                        <a:rPr lang="en-US" sz="1400" b="0" i="0" u="none" strike="noStrike" kern="1200" baseline="0" dirty="0" smtClean="0">
                          <a:solidFill>
                            <a:schemeClr val="accent1"/>
                          </a:solidFill>
                          <a:latin typeface="+mn-lt"/>
                          <a:ea typeface="+mn-ea"/>
                          <a:cs typeface="+mn-cs"/>
                        </a:rPr>
                        <a:t>6</a:t>
                      </a:r>
                      <a:endParaRPr lang="en-US" sz="1400" dirty="0">
                        <a:solidFill>
                          <a:schemeClr val="accent1"/>
                        </a:solidFill>
                      </a:endParaRPr>
                    </a:p>
                  </a:txBody>
                  <a:tcPr/>
                </a:tc>
              </a:tr>
              <a:tr h="380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accent1"/>
                          </a:solidFill>
                          <a:latin typeface="+mn-lt"/>
                          <a:ea typeface="+mn-ea"/>
                          <a:cs typeface="+mn-cs"/>
                        </a:rPr>
                        <a:t>Decided to not pursue employment</a:t>
                      </a:r>
                    </a:p>
                    <a:p>
                      <a:endParaRPr lang="en-US" sz="1400" dirty="0">
                        <a:solidFill>
                          <a:schemeClr val="accent1"/>
                        </a:solidFill>
                      </a:endParaRPr>
                    </a:p>
                  </a:txBody>
                  <a:tcPr/>
                </a:tc>
                <a:tc>
                  <a:txBody>
                    <a:bodyPr/>
                    <a:lstStyle/>
                    <a:p>
                      <a:r>
                        <a:rPr lang="en-US" sz="1400" b="0" i="0" u="none" strike="noStrike" kern="1200" baseline="0" dirty="0" smtClean="0">
                          <a:solidFill>
                            <a:schemeClr val="accent1"/>
                          </a:solidFill>
                          <a:latin typeface="+mn-lt"/>
                          <a:ea typeface="+mn-ea"/>
                          <a:cs typeface="+mn-cs"/>
                        </a:rPr>
                        <a:t>3</a:t>
                      </a:r>
                      <a:endParaRPr lang="en-US" sz="1400" dirty="0">
                        <a:solidFill>
                          <a:schemeClr val="accent1"/>
                        </a:solidFill>
                      </a:endParaRPr>
                    </a:p>
                  </a:txBody>
                  <a:tcPr/>
                </a:tc>
              </a:tr>
              <a:tr h="388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accent1"/>
                          </a:solidFill>
                          <a:latin typeface="+mn-lt"/>
                          <a:ea typeface="+mn-ea"/>
                          <a:cs typeface="+mn-cs"/>
                        </a:rPr>
                        <a:t>Did not complete the Intervention</a:t>
                      </a:r>
                    </a:p>
                    <a:p>
                      <a:endParaRPr lang="en-US" sz="1400" dirty="0">
                        <a:solidFill>
                          <a:schemeClr val="accent1"/>
                        </a:solidFill>
                      </a:endParaRPr>
                    </a:p>
                  </a:txBody>
                  <a:tcPr/>
                </a:tc>
                <a:tc>
                  <a:txBody>
                    <a:bodyPr/>
                    <a:lstStyle/>
                    <a:p>
                      <a:r>
                        <a:rPr lang="en-US" sz="1400" dirty="0" smtClean="0">
                          <a:solidFill>
                            <a:schemeClr val="accent1"/>
                          </a:solidFill>
                        </a:rPr>
                        <a:t>6</a:t>
                      </a:r>
                      <a:endParaRPr lang="en-US" sz="1400" dirty="0">
                        <a:solidFill>
                          <a:schemeClr val="accent1"/>
                        </a:solidFill>
                      </a:endParaRPr>
                    </a:p>
                  </a:txBody>
                  <a:tcPr/>
                </a:tc>
              </a:tr>
            </a:tbl>
          </a:graphicData>
        </a:graphic>
      </p:graphicFrame>
    </p:spTree>
    <p:extLst>
      <p:ext uri="{BB962C8B-B14F-4D97-AF65-F5344CB8AC3E}">
        <p14:creationId xmlns:p14="http://schemas.microsoft.com/office/powerpoint/2010/main" val="167672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134"/>
            <a:ext cx="10591800" cy="1036850"/>
          </a:xfrm>
        </p:spPr>
        <p:txBody>
          <a:bodyPr>
            <a:normAutofit/>
          </a:bodyPr>
          <a:lstStyle/>
          <a:p>
            <a:r>
              <a:rPr lang="en-US" dirty="0" smtClean="0"/>
              <a:t>6 Key Elements of Project SEARCH + ASD strategies  leading to successful employment outcomes</a:t>
            </a:r>
            <a:endParaRPr lang="en-US" dirty="0"/>
          </a:p>
        </p:txBody>
      </p:sp>
      <p:sp>
        <p:nvSpPr>
          <p:cNvPr id="3" name="Content Placeholder 2"/>
          <p:cNvSpPr>
            <a:spLocks noGrp="1"/>
          </p:cNvSpPr>
          <p:nvPr>
            <p:ph idx="1"/>
          </p:nvPr>
        </p:nvSpPr>
        <p:spPr>
          <a:xfrm>
            <a:off x="415637" y="1648691"/>
            <a:ext cx="9601200" cy="4343400"/>
          </a:xfrm>
        </p:spPr>
        <p:txBody>
          <a:bodyPr>
            <a:normAutofit lnSpcReduction="10000"/>
          </a:bodyPr>
          <a:lstStyle/>
          <a:p>
            <a:pPr marL="457200" indent="-457200">
              <a:buAutoNum type="arabicPeriod"/>
            </a:pPr>
            <a:r>
              <a:rPr lang="en-US" dirty="0" smtClean="0"/>
              <a:t>Internships</a:t>
            </a:r>
          </a:p>
          <a:p>
            <a:pPr marL="457200" indent="-457200">
              <a:buAutoNum type="arabicPeriod"/>
            </a:pPr>
            <a:r>
              <a:rPr lang="en-US" dirty="0" smtClean="0"/>
              <a:t>Instruction</a:t>
            </a:r>
          </a:p>
          <a:p>
            <a:pPr marL="457200" indent="-457200">
              <a:buAutoNum type="arabicPeriod"/>
            </a:pPr>
            <a:r>
              <a:rPr lang="en-US" dirty="0"/>
              <a:t>Personalized vocational assessment and </a:t>
            </a:r>
            <a:r>
              <a:rPr lang="en-US" dirty="0" smtClean="0"/>
              <a:t>training</a:t>
            </a:r>
          </a:p>
          <a:p>
            <a:pPr marL="457200" indent="-457200">
              <a:buAutoNum type="arabicPeriod"/>
            </a:pPr>
            <a:r>
              <a:rPr lang="en-US" dirty="0"/>
              <a:t>Seamless transition to adult </a:t>
            </a:r>
            <a:r>
              <a:rPr lang="en-US" dirty="0" smtClean="0"/>
              <a:t>services</a:t>
            </a:r>
          </a:p>
          <a:p>
            <a:pPr marL="457200" indent="-457200">
              <a:buAutoNum type="arabicPeriod"/>
            </a:pPr>
            <a:r>
              <a:rPr lang="en-US" dirty="0" smtClean="0"/>
              <a:t>Leaving </a:t>
            </a:r>
            <a:r>
              <a:rPr lang="en-US" dirty="0"/>
              <a:t>high school with a resume and examples </a:t>
            </a:r>
            <a:r>
              <a:rPr lang="en-US" dirty="0" smtClean="0"/>
              <a:t>of successful work</a:t>
            </a:r>
          </a:p>
          <a:p>
            <a:pPr marL="457200" indent="-457200">
              <a:buAutoNum type="arabicPeriod"/>
            </a:pPr>
            <a:r>
              <a:rPr lang="en-US" dirty="0"/>
              <a:t>Focus on meeting business </a:t>
            </a:r>
            <a:r>
              <a:rPr lang="en-US" dirty="0" smtClean="0"/>
              <a:t>needs</a:t>
            </a:r>
          </a:p>
          <a:p>
            <a:pPr marL="0" indent="0">
              <a:buNone/>
            </a:pPr>
            <a:r>
              <a:rPr lang="en-US" dirty="0" smtClean="0"/>
              <a:t>Barriers to Implementation: Time, Cost, Staffing, Inter-Agency Collaboration, Business Participation</a:t>
            </a:r>
          </a:p>
          <a:p>
            <a:pPr marL="457200" indent="-457200">
              <a:buAutoNum type="arabicPeriod"/>
            </a:pPr>
            <a:endParaRPr lang="en-US" dirty="0"/>
          </a:p>
        </p:txBody>
      </p:sp>
    </p:spTree>
    <p:extLst>
      <p:ext uri="{BB962C8B-B14F-4D97-AF65-F5344CB8AC3E}">
        <p14:creationId xmlns:p14="http://schemas.microsoft.com/office/powerpoint/2010/main" val="175282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a:xfrm>
            <a:off x="0" y="1676400"/>
            <a:ext cx="10896600" cy="4495800"/>
          </a:xfrm>
        </p:spPr>
        <p:txBody>
          <a:bodyPr>
            <a:normAutofit fontScale="92500" lnSpcReduction="20000"/>
          </a:bodyPr>
          <a:lstStyle/>
          <a:p>
            <a:pPr marL="0" indent="0">
              <a:buNone/>
            </a:pPr>
            <a:r>
              <a:rPr lang="en-US" dirty="0" smtClean="0"/>
              <a:t>National Rehabilitation Information Center</a:t>
            </a:r>
          </a:p>
          <a:p>
            <a:pPr marL="0" indent="0">
              <a:buNone/>
            </a:pPr>
            <a:r>
              <a:rPr lang="en-US" dirty="0" smtClean="0"/>
              <a:t>(Many supported and funded by </a:t>
            </a:r>
            <a:r>
              <a:rPr lang="en-US" dirty="0"/>
              <a:t>NIDILRR </a:t>
            </a:r>
            <a:r>
              <a:rPr lang="en-US" dirty="0" smtClean="0"/>
              <a:t>Program)</a:t>
            </a:r>
            <a:endParaRPr lang="en-US" dirty="0"/>
          </a:p>
          <a:p>
            <a:r>
              <a:rPr lang="en-US" dirty="0" smtClean="0"/>
              <a:t>TEACCH’s </a:t>
            </a:r>
            <a:r>
              <a:rPr lang="en-US" dirty="0"/>
              <a:t>internationally recognized supported employment model program for people with autism spectrum disorder (ASD) in Chapel Hill, North Carolina. Program participants receive an average of 200 hours of job coach support including assessment, job preparation, work adjustment training, on-site training, and follow-up services.</a:t>
            </a:r>
            <a:endParaRPr lang="en-US" dirty="0" smtClean="0"/>
          </a:p>
          <a:p>
            <a:pPr lvl="1"/>
            <a:r>
              <a:rPr lang="en-US" dirty="0"/>
              <a:t> </a:t>
            </a:r>
            <a:r>
              <a:rPr lang="en-US" dirty="0">
                <a:hlinkClick r:id="rId3"/>
              </a:rPr>
              <a:t>http://autism.sedl.org/index.php/webcasts/96-webcast-5</a:t>
            </a:r>
            <a:endParaRPr lang="en-US" dirty="0" smtClean="0"/>
          </a:p>
          <a:p>
            <a:endParaRPr lang="en-US" dirty="0"/>
          </a:p>
          <a:p>
            <a:r>
              <a:rPr lang="en-US" dirty="0" smtClean="0"/>
              <a:t>POW&amp;R </a:t>
            </a:r>
            <a:r>
              <a:rPr lang="en-US" dirty="0"/>
              <a:t>(Productive Opportunities for Work and Recreation), a community-based program providing employment services to people with autism spectrum disorder (ASD) in Delaware. </a:t>
            </a:r>
            <a:endParaRPr lang="en-US" dirty="0" smtClean="0"/>
          </a:p>
          <a:p>
            <a:pPr lvl="1"/>
            <a:r>
              <a:rPr lang="en-US" dirty="0"/>
              <a:t> </a:t>
            </a:r>
            <a:r>
              <a:rPr lang="en-US" dirty="0">
                <a:hlinkClick r:id="rId4"/>
              </a:rPr>
              <a:t>http://autism.sedl.org/index.php/webcasts/95-webcast-4</a:t>
            </a:r>
            <a:r>
              <a:rPr lang="en-US" dirty="0"/>
              <a:t>.</a:t>
            </a:r>
          </a:p>
        </p:txBody>
      </p:sp>
    </p:spTree>
    <p:extLst>
      <p:ext uri="{BB962C8B-B14F-4D97-AF65-F5344CB8AC3E}">
        <p14:creationId xmlns:p14="http://schemas.microsoft.com/office/powerpoint/2010/main" val="367686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9"/>
          <p:cNvSpPr txBox="1">
            <a:spLocks noGrp="1"/>
          </p:cNvSpPr>
          <p:nvPr>
            <p:ph type="title"/>
          </p:nvPr>
        </p:nvSpPr>
        <p:spPr>
          <a:xfrm>
            <a:off x="1295400" y="255134"/>
            <a:ext cx="9601200" cy="103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dirty="0" smtClean="0"/>
              <a:t>Webinar Training Series</a:t>
            </a:r>
            <a:endParaRPr sz="4800" dirty="0"/>
          </a:p>
        </p:txBody>
      </p:sp>
      <p:sp>
        <p:nvSpPr>
          <p:cNvPr id="307" name="Google Shape;307;p39"/>
          <p:cNvSpPr txBox="1">
            <a:spLocks noGrp="1"/>
          </p:cNvSpPr>
          <p:nvPr>
            <p:ph type="body" idx="1"/>
          </p:nvPr>
        </p:nvSpPr>
        <p:spPr>
          <a:xfrm>
            <a:off x="236220" y="1341121"/>
            <a:ext cx="11841479" cy="5516880"/>
          </a:xfrm>
          <a:prstGeom prst="rect">
            <a:avLst/>
          </a:prstGeom>
        </p:spPr>
        <p:txBody>
          <a:bodyPr spcFirstLastPara="1" wrap="square" lIns="91425" tIns="45700" rIns="91425" bIns="45700" anchor="t" anchorCtr="0">
            <a:noAutofit/>
          </a:bodyPr>
          <a:lstStyle/>
          <a:p>
            <a:pPr marL="0" lvl="0" indent="0" algn="l" rtl="0">
              <a:spcBef>
                <a:spcPts val="1800"/>
              </a:spcBef>
              <a:spcAft>
                <a:spcPts val="0"/>
              </a:spcAft>
              <a:buNone/>
            </a:pPr>
            <a:r>
              <a:rPr lang="en-US" dirty="0"/>
              <a:t>Autism focused series of trainings to help VR counselors work with individuals with autism through all phases of the rehabilitation process</a:t>
            </a:r>
            <a:r>
              <a:rPr lang="en-US" dirty="0" smtClean="0"/>
              <a:t>.</a:t>
            </a:r>
            <a:endParaRPr dirty="0"/>
          </a:p>
          <a:p>
            <a:pPr marL="114300" lvl="0" indent="0" algn="l" rtl="0">
              <a:lnSpc>
                <a:spcPct val="100000"/>
              </a:lnSpc>
              <a:spcBef>
                <a:spcPts val="1800"/>
              </a:spcBef>
              <a:spcAft>
                <a:spcPts val="0"/>
              </a:spcAft>
              <a:buSzPts val="1800"/>
              <a:buNone/>
            </a:pPr>
            <a:r>
              <a:rPr lang="en-US" dirty="0" smtClean="0"/>
              <a:t>Other recorded trainings in the series include:</a:t>
            </a:r>
          </a:p>
          <a:p>
            <a:pPr marL="114300" lvl="0" indent="0">
              <a:lnSpc>
                <a:spcPct val="100000"/>
              </a:lnSpc>
              <a:buSzPts val="1800"/>
              <a:buNone/>
            </a:pPr>
            <a:r>
              <a:rPr lang="en-US" b="1" dirty="0">
                <a:hlinkClick r:id="rId3"/>
              </a:rPr>
              <a:t>Understanding Individuals with Autism Spectrum Conditions within VR services (ID200301)</a:t>
            </a:r>
            <a:r>
              <a:rPr lang="en-US" dirty="0">
                <a:hlinkClick r:id="rId3"/>
              </a:rPr>
              <a:t> (Recorded training</a:t>
            </a:r>
            <a:r>
              <a:rPr lang="en-US" dirty="0" smtClean="0">
                <a:hlinkClick r:id="rId3"/>
              </a:rPr>
              <a:t>)</a:t>
            </a:r>
            <a:endParaRPr lang="en-US" dirty="0">
              <a:hlinkClick r:id="rId3"/>
            </a:endParaRPr>
          </a:p>
          <a:p>
            <a:pPr marL="114300" lvl="0" indent="0">
              <a:lnSpc>
                <a:spcPct val="100000"/>
              </a:lnSpc>
              <a:buSzPts val="1800"/>
              <a:buNone/>
            </a:pPr>
            <a:r>
              <a:rPr lang="en-US" b="1" dirty="0">
                <a:hlinkClick r:id="rId4"/>
              </a:rPr>
              <a:t>Engaging and Communicating with Individuals with Autism before, during and after the Intake Process through Eligibility Determination (ID200302)</a:t>
            </a:r>
            <a:r>
              <a:rPr lang="en-US" dirty="0">
                <a:hlinkClick r:id="rId4"/>
              </a:rPr>
              <a:t> (Recorded training</a:t>
            </a:r>
            <a:r>
              <a:rPr lang="en-US" dirty="0" smtClean="0">
                <a:hlinkClick r:id="rId4"/>
              </a:rPr>
              <a:t>)</a:t>
            </a:r>
            <a:endParaRPr lang="en-US" dirty="0" smtClean="0"/>
          </a:p>
          <a:p>
            <a:pPr marL="114300" lvl="0" indent="0">
              <a:lnSpc>
                <a:spcPct val="100000"/>
              </a:lnSpc>
              <a:buSzPts val="1800"/>
              <a:buNone/>
            </a:pPr>
            <a:r>
              <a:rPr lang="en-US" b="1" dirty="0">
                <a:hlinkClick r:id="rId5"/>
              </a:rPr>
              <a:t>Tailoring Assessments and Individualized Plan for Employment (IPE) Process for Consumers with Autism (ID200303)</a:t>
            </a:r>
            <a:r>
              <a:rPr lang="en-US" dirty="0">
                <a:hlinkClick r:id="rId5"/>
              </a:rPr>
              <a:t> (Recorded training)</a:t>
            </a:r>
            <a:endParaRPr dirty="0"/>
          </a:p>
        </p:txBody>
      </p:sp>
    </p:spTree>
    <p:extLst>
      <p:ext uri="{BB962C8B-B14F-4D97-AF65-F5344CB8AC3E}">
        <p14:creationId xmlns:p14="http://schemas.microsoft.com/office/powerpoint/2010/main" val="5351637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and Reach Out</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t>Thank you very much for your time and attention!</a:t>
            </a:r>
          </a:p>
          <a:p>
            <a:pPr marL="0" indent="0" algn="ctr">
              <a:buNone/>
            </a:pPr>
            <a:r>
              <a:rPr lang="en-US" dirty="0" smtClean="0"/>
              <a:t>Please reach out anytime</a:t>
            </a:r>
          </a:p>
          <a:p>
            <a:pPr marL="0" indent="0" algn="ctr">
              <a:buNone/>
            </a:pPr>
            <a:endParaRPr lang="en-US" dirty="0"/>
          </a:p>
          <a:p>
            <a:pPr marL="0" lvl="0" indent="0" algn="ctr">
              <a:buNone/>
            </a:pPr>
            <a:r>
              <a:rPr lang="en-US" dirty="0"/>
              <a:t>Dr. Mary Baker-Ericzen can be reached at mbakerericzen@sdsu.edu</a:t>
            </a:r>
          </a:p>
          <a:p>
            <a:pPr marL="0" indent="0" algn="ctr">
              <a:buNone/>
            </a:pPr>
            <a:endParaRPr lang="en-US" dirty="0"/>
          </a:p>
        </p:txBody>
      </p:sp>
    </p:spTree>
    <p:extLst>
      <p:ext uri="{BB962C8B-B14F-4D97-AF65-F5344CB8AC3E}">
        <p14:creationId xmlns:p14="http://schemas.microsoft.com/office/powerpoint/2010/main" val="278146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Autistic Population Post High School Statistics</a:t>
            </a:r>
            <a:endParaRPr lang="en-US" dirty="0"/>
          </a:p>
        </p:txBody>
      </p:sp>
      <p:pic>
        <p:nvPicPr>
          <p:cNvPr id="3074" name="Picture 2" descr="This image shows 4 boxes with a symbol or icon and data in each box. First box on top left  is green with a icon of a graduation hat and says Education: Attended any postsecondary education 36%.  The box on the top right is purple with an icon of a house in it and says Living Arrangements: ived independently 19%. The next box on the bottom left is brown and has a icon of a briefcase in it and says Employment: Had a job for pay 58%. The last box on the bottom right is blue and has an icon of a hand with holding a key and says Access to Services: Received any services 74%.&#10;The footer under the boxes reads National Autism Indicators Report: Transition into Young Adulthood. AJ Drexel Autism Institute's Life Course Outcomes Research Program, 2015. drexelu/autismindicators." title="What happened to young adults with autism between high school and their early 20&quo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6000" y="1219201"/>
            <a:ext cx="10566400"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02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Autistic Population Employment Outcomes</a:t>
            </a:r>
            <a:endParaRPr lang="en-US" dirty="0"/>
          </a:p>
        </p:txBody>
      </p:sp>
      <p:pic>
        <p:nvPicPr>
          <p:cNvPr id="4098" name="Picture 2" descr="This image has 4 colored boxes with icons and statistical information in each. First box on top left has icon of bar graph trending upward. Print says The number of individuals with autism receiving VR services doubled over the last five years.  The next box on top right has icon of briefcase. Text says 60% of individuas with autism who received VR services left VR with a job. The box on bottom left has an icon of a person's head and shoulders and a clock. It reads 80% of workers with autism who left VR with a job were employed part-time. Last box on bottom right has an icon of folders in file drawer. Text says Office and administative support was the most common job type (22%).&#10;The footer reads National Autism Indicators Report: Vocational REhabilitation. A.J&gt; Drexel Autism Institute's Life Course Outcomes Research Program, 2016, drexel.edu/AutismOutcomes." title="National Autism Indicators Report: Vocational Rehabilit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10668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0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Autistic Population Life Outcomes</a:t>
            </a:r>
            <a:endParaRPr lang="en-US" dirty="0"/>
          </a:p>
        </p:txBody>
      </p:sp>
      <p:pic>
        <p:nvPicPr>
          <p:cNvPr id="5122" name="Picture 2" descr="This table presents icons and statistics in 6 cells. Top left box has icon of graduation hat with word Education. Text reads Attended any postsecondary education 36% ever attended 2 or 4 year college or vocational/technical school. Top right box has icon of 3 people's head and shoulders with words Social &amp; Community Participation. Text says Any socialization 76% Ever (in the past year) saw friends, called friends or was invited to activities. Next box in middle on left has icon of briefcase and word Employment. Text reads Had a job for pay 58% ever had a job for pay outside of the home. Next box on the middle right has an icon of a hand holding a key. Text reads Received any services 74% ever received at least one service after high school. The box on bottom left has icon of house with words Living arrangements. Text reads Lived independently 19% ever lived away from parents without supervision. Last box on bottom right has icon of health cross symbol and safety helmet with words Health and Safety. Text reads Co-occurring conditions 60% of adoescents had two or more additional health or mental health conditions. Footer text reads Source: National Autism Indicators Report: Transition into Young Adulthood. 2015. Life Course Outcomes Research Program. A.J&gt; Drexel Institute, Drexel University. http://drexel.edu/autisminstitute/" title="Autistic population life outom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1" y="1447800"/>
            <a:ext cx="11683999"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88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Services and Supports for CIE</a:t>
            </a:r>
            <a:endParaRPr lang="en-US" dirty="0"/>
          </a:p>
        </p:txBody>
      </p:sp>
      <p:sp>
        <p:nvSpPr>
          <p:cNvPr id="3" name="Content Placeholder 2"/>
          <p:cNvSpPr>
            <a:spLocks noGrp="1"/>
          </p:cNvSpPr>
          <p:nvPr>
            <p:ph idx="1"/>
          </p:nvPr>
        </p:nvSpPr>
        <p:spPr/>
        <p:txBody>
          <a:bodyPr/>
          <a:lstStyle/>
          <a:p>
            <a:r>
              <a:rPr lang="en-US" dirty="0" smtClean="0"/>
              <a:t>Supported Employment- Job Development, Job Coaching</a:t>
            </a:r>
          </a:p>
          <a:p>
            <a:r>
              <a:rPr lang="en-US" dirty="0" smtClean="0"/>
              <a:t>Customized Employment- </a:t>
            </a:r>
          </a:p>
          <a:p>
            <a:r>
              <a:rPr lang="en-US" dirty="0"/>
              <a:t>Training Services- Personal, Vocational, Social Adjustment and Work Adjustment </a:t>
            </a:r>
            <a:endParaRPr lang="en-US" dirty="0" smtClean="0"/>
          </a:p>
          <a:p>
            <a:r>
              <a:rPr lang="en-US" dirty="0" smtClean="0"/>
              <a:t>Pre-Employment Transition Services</a:t>
            </a:r>
            <a:endParaRPr lang="en-US" dirty="0"/>
          </a:p>
          <a:p>
            <a:endParaRPr lang="en-US" dirty="0"/>
          </a:p>
        </p:txBody>
      </p:sp>
    </p:spTree>
    <p:extLst>
      <p:ext uri="{BB962C8B-B14F-4D97-AF65-F5344CB8AC3E}">
        <p14:creationId xmlns:p14="http://schemas.microsoft.com/office/powerpoint/2010/main" val="130119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les Direction 16X9">
  <a:themeElements>
    <a:clrScheme name="WINTAC Website Colors">
      <a:dk1>
        <a:srgbClr val="545E74"/>
      </a:dk1>
      <a:lt1>
        <a:srgbClr val="FFFFFF"/>
      </a:lt1>
      <a:dk2>
        <a:srgbClr val="545E74"/>
      </a:dk2>
      <a:lt2>
        <a:srgbClr val="FFFFFF"/>
      </a:lt2>
      <a:accent1>
        <a:srgbClr val="545E74"/>
      </a:accent1>
      <a:accent2>
        <a:srgbClr val="4D80B0"/>
      </a:accent2>
      <a:accent3>
        <a:srgbClr val="E38E41"/>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direction presentation (widescreen)</Template>
  <TotalTime>0</TotalTime>
  <Words>8340</Words>
  <Application>Microsoft Office PowerPoint</Application>
  <PresentationFormat>Custom</PresentationFormat>
  <Paragraphs>736</Paragraphs>
  <Slides>56</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Sales Direction 16X9</vt:lpstr>
      <vt:lpstr>Chart</vt:lpstr>
      <vt:lpstr>Interventions, Services, Supports and Accommodations for Individuals with Autism to enhance Competitive Integrated Employment (CIE) outcomes </vt:lpstr>
      <vt:lpstr>Agenda</vt:lpstr>
      <vt:lpstr>Major Themes Identified by Adults With ASD</vt:lpstr>
      <vt:lpstr>Major Themes Identified by VR Counselors</vt:lpstr>
      <vt:lpstr>Shocking News About Autistic Population Employment</vt:lpstr>
      <vt:lpstr>Autistic Population Post High School Statistics</vt:lpstr>
      <vt:lpstr>Autistic Population Employment Outcomes</vt:lpstr>
      <vt:lpstr>Autistic Population Life Outcomes</vt:lpstr>
      <vt:lpstr>General Services and Supports for CIE</vt:lpstr>
      <vt:lpstr>Accommodations for CIE</vt:lpstr>
      <vt:lpstr>Reasonable and Common Job Accommodations </vt:lpstr>
      <vt:lpstr>Evidence-Based Practices</vt:lpstr>
      <vt:lpstr>VR- JIT Virtual Reality Job Interview Training</vt:lpstr>
      <vt:lpstr>Virtual Reality Job Interview Training  (VR-JIT)</vt:lpstr>
      <vt:lpstr>VR-JIT Character &amp; Training Interface</vt:lpstr>
      <vt:lpstr>PowerPoint Presentation</vt:lpstr>
      <vt:lpstr>PowerPoint Presentation</vt:lpstr>
      <vt:lpstr>PowerPoint Presentation</vt:lpstr>
      <vt:lpstr>PowerPoint Presentation</vt:lpstr>
      <vt:lpstr>PowerPoint Presentation</vt:lpstr>
      <vt:lpstr>Results from an Open Trial of VIT-TAY in Students with Disabilities (in general)</vt:lpstr>
      <vt:lpstr>SUCCESS: Supported employment, Comprehensive Cognitive Enhancement &amp; Social Skills</vt:lpstr>
      <vt:lpstr>SUCCESS</vt:lpstr>
      <vt:lpstr>Improving Executive Functioning  Cognitive Enhancement Therapy</vt:lpstr>
      <vt:lpstr>Executive Functioning Package of Cognitive Skills</vt:lpstr>
      <vt:lpstr>Social Cognition Training</vt:lpstr>
      <vt:lpstr>Social Cognitive Skills</vt:lpstr>
      <vt:lpstr>Cognitive &amp; Social Cognition Training: CORE COMPONENTS</vt:lpstr>
      <vt:lpstr>SUCCESS: Table of Contents</vt:lpstr>
      <vt:lpstr>Illustration of types of Logic Models used to teach Social Cognitive and Communication Skills</vt:lpstr>
      <vt:lpstr> Study Samples</vt:lpstr>
      <vt:lpstr>Executive Functioning Skills BRIEF-A </vt:lpstr>
      <vt:lpstr>Social Cognitive &amp; Communication Skills SRS-2 </vt:lpstr>
      <vt:lpstr>Changes in social performance and employment</vt:lpstr>
      <vt:lpstr>Participant Reports and Drawings</vt:lpstr>
      <vt:lpstr>ACCESS Achieving Competitive Customized Employment through Specialized Services</vt:lpstr>
      <vt:lpstr>Customized Employment (CE)</vt:lpstr>
      <vt:lpstr>PowerPoint Presentation</vt:lpstr>
      <vt:lpstr>CE Process</vt:lpstr>
      <vt:lpstr>The ACCESS Intervention</vt:lpstr>
      <vt:lpstr>Customized Employment Models</vt:lpstr>
      <vt:lpstr>Activity Logs</vt:lpstr>
      <vt:lpstr>Benchmarks of Quality Checklist</vt:lpstr>
      <vt:lpstr>Results/Findings from Open Trial</vt:lpstr>
      <vt:lpstr>Implications for Policy &amp; Practice</vt:lpstr>
      <vt:lpstr>ACCESS Products &amp; Resources</vt:lpstr>
      <vt:lpstr>Project SEARCH</vt:lpstr>
      <vt:lpstr>Project SEARCH Model</vt:lpstr>
      <vt:lpstr>Project SEARCH Plus ASD Supports</vt:lpstr>
      <vt:lpstr>Additional Program Elements</vt:lpstr>
      <vt:lpstr>RCT Study findings</vt:lpstr>
      <vt:lpstr>Types of Jobs </vt:lpstr>
      <vt:lpstr>6 Key Elements of Project SEARCH + ASD strategies  leading to successful employment outcomes</vt:lpstr>
      <vt:lpstr>More…</vt:lpstr>
      <vt:lpstr>Webinar Training Series</vt:lpstr>
      <vt:lpstr>Thank You and Reach 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2016-08-15T16:47:50Z</dcterms:created>
  <dcterms:modified xsi:type="dcterms:W3CDTF">2020-10-28T18:04:14Z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